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Garamond Bold" charset="1" panose="02020804030307010803"/>
      <p:regular r:id="rId15"/>
    </p:embeddedFont>
    <p:embeddedFont>
      <p:font typeface="Garamond" charset="1" panose="02020404030301010803"/>
      <p:regular r:id="rId16"/>
    </p:embeddedFont>
    <p:embeddedFont>
      <p:font typeface="Cy Grotesk Key Semi-Bold" charset="1" panose="00000700000000000000"/>
      <p:regular r:id="rId17"/>
    </p:embeddedFont>
    <p:embeddedFont>
      <p:font typeface="Cy Grotesk Key Bold" charset="1" panose="00000800000000000000"/>
      <p:regular r:id="rId18"/>
    </p:embeddedFont>
    <p:embeddedFont>
      <p:font typeface="Cy Grotesk Key" charset="1" panose="00000500000000000000"/>
      <p:regular r:id="rId19"/>
    </p:embeddedFont>
    <p:embeddedFont>
      <p:font typeface="Helvetica World Bold" charset="1" panose="020B0800040000020004"/>
      <p:regular r:id="rId20"/>
    </p:embeddedFont>
    <p:embeddedFont>
      <p:font typeface="Helvetica World" charset="1" panose="020B05000400000200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jpeg>
</file>

<file path=ppt/media/image13.png>
</file>

<file path=ppt/media/image14.png>
</file>

<file path=ppt/media/image15.svg>
</file>

<file path=ppt/media/image16.jpeg>
</file>

<file path=ppt/media/image2.png>
</file>

<file path=ppt/media/image3.jpeg>
</file>

<file path=ppt/media/image4.png>
</file>

<file path=ppt/media/image5.png>
</file>

<file path=ppt/media/image6.jpe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5.png" Type="http://schemas.openxmlformats.org/officeDocument/2006/relationships/image"/><Relationship Id="rId4" Target="../media/image6.jpe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1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6207810" y="2738323"/>
            <a:ext cx="4810354" cy="4810354"/>
          </a:xfrm>
          <a:custGeom>
            <a:avLst/>
            <a:gdLst/>
            <a:ahLst/>
            <a:cxnLst/>
            <a:rect r="r" b="b" t="t" l="l"/>
            <a:pathLst>
              <a:path h="4810354" w="4810354">
                <a:moveTo>
                  <a:pt x="0" y="0"/>
                </a:moveTo>
                <a:lnTo>
                  <a:pt x="4810354" y="0"/>
                </a:lnTo>
                <a:lnTo>
                  <a:pt x="4810354" y="4810354"/>
                </a:lnTo>
                <a:lnTo>
                  <a:pt x="0" y="4810354"/>
                </a:lnTo>
                <a:lnTo>
                  <a:pt x="0" y="0"/>
                </a:lnTo>
                <a:close/>
              </a:path>
            </a:pathLst>
          </a:custGeom>
          <a:blipFill>
            <a:blip r:embed="rId3"/>
            <a:stretch>
              <a:fillRect l="-30899" t="-21659" r="-30508" b="-39748"/>
            </a:stretch>
          </a:blipFill>
        </p:spPr>
      </p:sp>
      <p:sp>
        <p:nvSpPr>
          <p:cNvPr name="TextBox 4" id="4"/>
          <p:cNvSpPr txBox="true"/>
          <p:nvPr/>
        </p:nvSpPr>
        <p:spPr>
          <a:xfrm rot="0">
            <a:off x="7261463" y="483509"/>
            <a:ext cx="10711178" cy="1901455"/>
          </a:xfrm>
          <a:prstGeom prst="rect">
            <a:avLst/>
          </a:prstGeom>
        </p:spPr>
        <p:txBody>
          <a:bodyPr anchor="t" rtlCol="false" tIns="0" lIns="0" bIns="0" rIns="0">
            <a:spAutoFit/>
          </a:bodyPr>
          <a:lstStyle/>
          <a:p>
            <a:pPr algn="ctr">
              <a:lnSpc>
                <a:spcPts val="8754"/>
              </a:lnSpc>
            </a:pPr>
            <a:r>
              <a:rPr lang="en-US" sz="8499" b="true">
                <a:solidFill>
                  <a:srgbClr val="04C99F"/>
                </a:solidFill>
                <a:latin typeface="Garamond Bold"/>
                <a:ea typeface="Garamond Bold"/>
                <a:cs typeface="Garamond Bold"/>
                <a:sym typeface="Garamond Bold"/>
              </a:rPr>
              <a:t>YojanaBuddy</a:t>
            </a:r>
          </a:p>
          <a:p>
            <a:pPr algn="ctr">
              <a:lnSpc>
                <a:spcPts val="1751"/>
              </a:lnSpc>
            </a:pPr>
          </a:p>
          <a:p>
            <a:pPr algn="ctr">
              <a:lnSpc>
                <a:spcPts val="4531"/>
              </a:lnSpc>
            </a:pPr>
            <a:r>
              <a:rPr lang="en-US" sz="4399">
                <a:solidFill>
                  <a:srgbClr val="04C99F"/>
                </a:solidFill>
                <a:latin typeface="Garamond"/>
                <a:ea typeface="Garamond"/>
                <a:cs typeface="Garamond"/>
                <a:sym typeface="Garamond"/>
              </a:rPr>
              <a:t> Your buddy for all Indian government schemes</a:t>
            </a:r>
          </a:p>
        </p:txBody>
      </p:sp>
      <p:sp>
        <p:nvSpPr>
          <p:cNvPr name="TextBox 5" id="5"/>
          <p:cNvSpPr txBox="true"/>
          <p:nvPr/>
        </p:nvSpPr>
        <p:spPr>
          <a:xfrm rot="0">
            <a:off x="373978" y="7958252"/>
            <a:ext cx="9493779" cy="1572105"/>
          </a:xfrm>
          <a:prstGeom prst="rect">
            <a:avLst/>
          </a:prstGeom>
        </p:spPr>
        <p:txBody>
          <a:bodyPr anchor="t" rtlCol="false" tIns="0" lIns="0" bIns="0" rIns="0">
            <a:spAutoFit/>
          </a:bodyPr>
          <a:lstStyle/>
          <a:p>
            <a:pPr algn="ctr">
              <a:lnSpc>
                <a:spcPts val="4119"/>
              </a:lnSpc>
            </a:pPr>
            <a:r>
              <a:rPr lang="en-US" sz="3999" b="true">
                <a:solidFill>
                  <a:srgbClr val="04C99F"/>
                </a:solidFill>
                <a:latin typeface="Garamond Bold"/>
                <a:ea typeface="Garamond Bold"/>
                <a:cs typeface="Garamond Bold"/>
                <a:sym typeface="Garamond Bold"/>
              </a:rPr>
              <a:t>An AI-powered government scheme finder : </a:t>
            </a:r>
          </a:p>
          <a:p>
            <a:pPr algn="ctr">
              <a:lnSpc>
                <a:spcPts val="4119"/>
              </a:lnSpc>
            </a:pPr>
            <a:r>
              <a:rPr lang="en-US" sz="3999">
                <a:solidFill>
                  <a:srgbClr val="04C99F"/>
                </a:solidFill>
                <a:latin typeface="Garamond"/>
                <a:ea typeface="Garamond"/>
                <a:cs typeface="Garamond"/>
                <a:sym typeface="Garamond"/>
              </a:rPr>
              <a:t>So the people don’t miss out on the benefits they deserve.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9783918" y="5992642"/>
            <a:ext cx="516958" cy="118673"/>
            <a:chOff x="0" y="0"/>
            <a:chExt cx="136154" cy="31255"/>
          </a:xfrm>
        </p:grpSpPr>
        <p:sp>
          <p:nvSpPr>
            <p:cNvPr name="Freeform 4" id="4"/>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5" id="5"/>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sp>
        <p:nvSpPr>
          <p:cNvPr name="Freeform 6" id="6"/>
          <p:cNvSpPr/>
          <p:nvPr/>
        </p:nvSpPr>
        <p:spPr>
          <a:xfrm flipH="false" flipV="false" rot="0">
            <a:off x="1028700" y="1265017"/>
            <a:ext cx="6356958" cy="7756967"/>
          </a:xfrm>
          <a:custGeom>
            <a:avLst/>
            <a:gdLst/>
            <a:ahLst/>
            <a:cxnLst/>
            <a:rect r="r" b="b" t="t" l="l"/>
            <a:pathLst>
              <a:path h="7756967" w="6356958">
                <a:moveTo>
                  <a:pt x="0" y="0"/>
                </a:moveTo>
                <a:lnTo>
                  <a:pt x="6356958" y="0"/>
                </a:lnTo>
                <a:lnTo>
                  <a:pt x="6356958" y="7756966"/>
                </a:lnTo>
                <a:lnTo>
                  <a:pt x="0" y="7756966"/>
                </a:lnTo>
                <a:lnTo>
                  <a:pt x="0" y="0"/>
                </a:lnTo>
                <a:close/>
              </a:path>
            </a:pathLst>
          </a:custGeom>
          <a:blipFill>
            <a:blip r:embed="rId3"/>
            <a:stretch>
              <a:fillRect l="-11011" t="0" r="-11011" b="0"/>
            </a:stretch>
          </a:blipFill>
        </p:spPr>
      </p:sp>
      <p:sp>
        <p:nvSpPr>
          <p:cNvPr name="TextBox 7" id="7"/>
          <p:cNvSpPr txBox="true"/>
          <p:nvPr/>
        </p:nvSpPr>
        <p:spPr>
          <a:xfrm rot="0">
            <a:off x="10042397" y="2653240"/>
            <a:ext cx="7216903" cy="2238758"/>
          </a:xfrm>
          <a:prstGeom prst="rect">
            <a:avLst/>
          </a:prstGeom>
        </p:spPr>
        <p:txBody>
          <a:bodyPr anchor="t" rtlCol="false" tIns="0" lIns="0" bIns="0" rIns="0">
            <a:spAutoFit/>
          </a:bodyPr>
          <a:lstStyle/>
          <a:p>
            <a:pPr algn="l">
              <a:lnSpc>
                <a:spcPts val="8652"/>
              </a:lnSpc>
            </a:pPr>
            <a:r>
              <a:rPr lang="en-US" sz="8400" b="true">
                <a:solidFill>
                  <a:srgbClr val="04C99F"/>
                </a:solidFill>
                <a:latin typeface="Cy Grotesk Key Semi-Bold"/>
                <a:ea typeface="Cy Grotesk Key Semi-Bold"/>
                <a:cs typeface="Cy Grotesk Key Semi-Bold"/>
                <a:sym typeface="Cy Grotesk Key Semi-Bold"/>
              </a:rPr>
              <a:t>Problem Statement</a:t>
            </a:r>
          </a:p>
        </p:txBody>
      </p:sp>
      <p:sp>
        <p:nvSpPr>
          <p:cNvPr name="TextBox 8" id="8"/>
          <p:cNvSpPr txBox="true"/>
          <p:nvPr/>
        </p:nvSpPr>
        <p:spPr>
          <a:xfrm rot="0">
            <a:off x="10605070" y="5807947"/>
            <a:ext cx="6654230" cy="2052243"/>
          </a:xfrm>
          <a:prstGeom prst="rect">
            <a:avLst/>
          </a:prstGeom>
        </p:spPr>
        <p:txBody>
          <a:bodyPr anchor="t" rtlCol="false" tIns="0" lIns="0" bIns="0" rIns="0">
            <a:spAutoFit/>
          </a:bodyPr>
          <a:lstStyle/>
          <a:p>
            <a:pPr algn="l">
              <a:lnSpc>
                <a:spcPts val="3639"/>
              </a:lnSpc>
            </a:pPr>
            <a:r>
              <a:rPr lang="en-US" sz="2599" b="true">
                <a:solidFill>
                  <a:srgbClr val="FFFFFF"/>
                </a:solidFill>
                <a:latin typeface="Cy Grotesk Key Bold"/>
                <a:ea typeface="Cy Grotesk Key Bold"/>
                <a:cs typeface="Cy Grotesk Key Bold"/>
                <a:sym typeface="Cy Grotesk Key Bold"/>
              </a:rPr>
              <a:t>AI-Powered Scheme Finder :</a:t>
            </a:r>
          </a:p>
          <a:p>
            <a:pPr algn="l">
              <a:lnSpc>
                <a:spcPts val="3219"/>
              </a:lnSpc>
              <a:spcBef>
                <a:spcPct val="0"/>
              </a:spcBef>
            </a:pPr>
            <a:r>
              <a:rPr lang="en-US" sz="2299">
                <a:solidFill>
                  <a:srgbClr val="FFFFFF"/>
                </a:solidFill>
                <a:latin typeface="Cy Grotesk Key"/>
                <a:ea typeface="Cy Grotesk Key"/>
                <a:cs typeface="Cy Grotesk Key"/>
                <a:sym typeface="Cy Grotesk Key"/>
              </a:rPr>
              <a:t>Create an AI tool that helps people find government schemes based on their details, so they don’t miss out on benefits they deserve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8040104" y="5520380"/>
            <a:ext cx="2625166" cy="2661137"/>
            <a:chOff x="0" y="0"/>
            <a:chExt cx="474857" cy="481364"/>
          </a:xfrm>
        </p:grpSpPr>
        <p:sp>
          <p:nvSpPr>
            <p:cNvPr name="Freeform 4" id="4"/>
            <p:cNvSpPr/>
            <p:nvPr/>
          </p:nvSpPr>
          <p:spPr>
            <a:xfrm flipH="false" flipV="false" rot="0">
              <a:off x="0" y="0"/>
              <a:ext cx="474857" cy="481364"/>
            </a:xfrm>
            <a:custGeom>
              <a:avLst/>
              <a:gdLst/>
              <a:ahLst/>
              <a:cxnLst/>
              <a:rect r="r" b="b" t="t" l="l"/>
              <a:pathLst>
                <a:path h="481364" w="474857">
                  <a:moveTo>
                    <a:pt x="0" y="0"/>
                  </a:moveTo>
                  <a:lnTo>
                    <a:pt x="474857" y="0"/>
                  </a:lnTo>
                  <a:lnTo>
                    <a:pt x="474857" y="481364"/>
                  </a:lnTo>
                  <a:lnTo>
                    <a:pt x="0" y="481364"/>
                  </a:lnTo>
                  <a:close/>
                </a:path>
              </a:pathLst>
            </a:custGeom>
            <a:blipFill>
              <a:blip r:embed="rId3"/>
              <a:stretch>
                <a:fillRect l="-11845" t="0" r="-11845" b="0"/>
              </a:stretch>
            </a:blipFill>
          </p:spPr>
        </p:sp>
      </p:grpSp>
      <p:grpSp>
        <p:nvGrpSpPr>
          <p:cNvPr name="Group 5" id="5"/>
          <p:cNvGrpSpPr/>
          <p:nvPr/>
        </p:nvGrpSpPr>
        <p:grpSpPr>
          <a:xfrm rot="0">
            <a:off x="11339195" y="5540206"/>
            <a:ext cx="2625166" cy="2661137"/>
            <a:chOff x="0" y="0"/>
            <a:chExt cx="474857" cy="481364"/>
          </a:xfrm>
        </p:grpSpPr>
        <p:sp>
          <p:nvSpPr>
            <p:cNvPr name="Freeform 6" id="6"/>
            <p:cNvSpPr/>
            <p:nvPr/>
          </p:nvSpPr>
          <p:spPr>
            <a:xfrm flipH="false" flipV="false" rot="0">
              <a:off x="0" y="0"/>
              <a:ext cx="474857" cy="481364"/>
            </a:xfrm>
            <a:custGeom>
              <a:avLst/>
              <a:gdLst/>
              <a:ahLst/>
              <a:cxnLst/>
              <a:rect r="r" b="b" t="t" l="l"/>
              <a:pathLst>
                <a:path h="481364" w="474857">
                  <a:moveTo>
                    <a:pt x="0" y="0"/>
                  </a:moveTo>
                  <a:lnTo>
                    <a:pt x="474857" y="0"/>
                  </a:lnTo>
                  <a:lnTo>
                    <a:pt x="474857" y="481364"/>
                  </a:lnTo>
                  <a:lnTo>
                    <a:pt x="0" y="481364"/>
                  </a:lnTo>
                  <a:close/>
                </a:path>
              </a:pathLst>
            </a:custGeom>
            <a:blipFill>
              <a:blip r:embed="rId4"/>
              <a:stretch>
                <a:fillRect l="-3564" t="0" r="-3564" b="0"/>
              </a:stretch>
            </a:blipFill>
          </p:spPr>
        </p:sp>
      </p:grpSp>
      <p:grpSp>
        <p:nvGrpSpPr>
          <p:cNvPr name="Group 7" id="7"/>
          <p:cNvGrpSpPr/>
          <p:nvPr/>
        </p:nvGrpSpPr>
        <p:grpSpPr>
          <a:xfrm rot="0">
            <a:off x="14640225" y="5518285"/>
            <a:ext cx="2625166" cy="2661137"/>
            <a:chOff x="0" y="0"/>
            <a:chExt cx="474857" cy="481364"/>
          </a:xfrm>
        </p:grpSpPr>
        <p:sp>
          <p:nvSpPr>
            <p:cNvPr name="Freeform 8" id="8"/>
            <p:cNvSpPr/>
            <p:nvPr/>
          </p:nvSpPr>
          <p:spPr>
            <a:xfrm flipH="false" flipV="false" rot="0">
              <a:off x="0" y="0"/>
              <a:ext cx="474857" cy="481364"/>
            </a:xfrm>
            <a:custGeom>
              <a:avLst/>
              <a:gdLst/>
              <a:ahLst/>
              <a:cxnLst/>
              <a:rect r="r" b="b" t="t" l="l"/>
              <a:pathLst>
                <a:path h="481364" w="474857">
                  <a:moveTo>
                    <a:pt x="0" y="0"/>
                  </a:moveTo>
                  <a:lnTo>
                    <a:pt x="474857" y="0"/>
                  </a:lnTo>
                  <a:lnTo>
                    <a:pt x="474857" y="481364"/>
                  </a:lnTo>
                  <a:lnTo>
                    <a:pt x="0" y="481364"/>
                  </a:lnTo>
                  <a:close/>
                </a:path>
              </a:pathLst>
            </a:custGeom>
            <a:blipFill>
              <a:blip r:embed="rId5"/>
              <a:stretch>
                <a:fillRect l="-45497" t="0" r="-18309" b="-21194"/>
              </a:stretch>
            </a:blipFill>
          </p:spPr>
        </p:sp>
      </p:grpSp>
      <p:sp>
        <p:nvSpPr>
          <p:cNvPr name="Freeform 9" id="9"/>
          <p:cNvSpPr/>
          <p:nvPr/>
        </p:nvSpPr>
        <p:spPr>
          <a:xfrm flipH="false" flipV="false" rot="0">
            <a:off x="1028700" y="8928201"/>
            <a:ext cx="425187" cy="330099"/>
          </a:xfrm>
          <a:custGeom>
            <a:avLst/>
            <a:gdLst/>
            <a:ahLst/>
            <a:cxnLst/>
            <a:rect r="r" b="b" t="t" l="l"/>
            <a:pathLst>
              <a:path h="330099" w="425187">
                <a:moveTo>
                  <a:pt x="0" y="0"/>
                </a:moveTo>
                <a:lnTo>
                  <a:pt x="425187" y="0"/>
                </a:lnTo>
                <a:lnTo>
                  <a:pt x="425187" y="330099"/>
                </a:lnTo>
                <a:lnTo>
                  <a:pt x="0" y="33009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0" id="10"/>
          <p:cNvGrpSpPr/>
          <p:nvPr/>
        </p:nvGrpSpPr>
        <p:grpSpPr>
          <a:xfrm rot="0">
            <a:off x="4738663" y="5516654"/>
            <a:ext cx="2625166" cy="2662768"/>
            <a:chOff x="0" y="0"/>
            <a:chExt cx="474857" cy="481659"/>
          </a:xfrm>
        </p:grpSpPr>
        <p:sp>
          <p:nvSpPr>
            <p:cNvPr name="Freeform 11" id="11"/>
            <p:cNvSpPr/>
            <p:nvPr/>
          </p:nvSpPr>
          <p:spPr>
            <a:xfrm flipH="false" flipV="false" rot="0">
              <a:off x="0" y="0"/>
              <a:ext cx="474857" cy="481659"/>
            </a:xfrm>
            <a:custGeom>
              <a:avLst/>
              <a:gdLst/>
              <a:ahLst/>
              <a:cxnLst/>
              <a:rect r="r" b="b" t="t" l="l"/>
              <a:pathLst>
                <a:path h="481659" w="474857">
                  <a:moveTo>
                    <a:pt x="0" y="0"/>
                  </a:moveTo>
                  <a:lnTo>
                    <a:pt x="474857" y="0"/>
                  </a:lnTo>
                  <a:lnTo>
                    <a:pt x="474857" y="481659"/>
                  </a:lnTo>
                  <a:lnTo>
                    <a:pt x="0" y="481659"/>
                  </a:lnTo>
                  <a:close/>
                </a:path>
              </a:pathLst>
            </a:custGeom>
            <a:blipFill>
              <a:blip r:embed="rId8"/>
              <a:stretch>
                <a:fillRect l="0" t="-6857" r="-4686" b="-8816"/>
              </a:stretch>
            </a:blipFill>
          </p:spPr>
        </p:sp>
      </p:grpSp>
      <p:sp>
        <p:nvSpPr>
          <p:cNvPr name="TextBox 12" id="12"/>
          <p:cNvSpPr txBox="true"/>
          <p:nvPr/>
        </p:nvSpPr>
        <p:spPr>
          <a:xfrm rot="0">
            <a:off x="1028700" y="2930043"/>
            <a:ext cx="9406988" cy="1143383"/>
          </a:xfrm>
          <a:prstGeom prst="rect">
            <a:avLst/>
          </a:prstGeom>
        </p:spPr>
        <p:txBody>
          <a:bodyPr anchor="t" rtlCol="false" tIns="0" lIns="0" bIns="0" rIns="0">
            <a:spAutoFit/>
          </a:bodyPr>
          <a:lstStyle/>
          <a:p>
            <a:pPr algn="l">
              <a:lnSpc>
                <a:spcPts val="8652"/>
              </a:lnSpc>
            </a:pPr>
            <a:r>
              <a:rPr lang="en-US" sz="8400" b="true">
                <a:solidFill>
                  <a:srgbClr val="04C99F"/>
                </a:solidFill>
                <a:latin typeface="Cy Grotesk Key Semi-Bold"/>
                <a:ea typeface="Cy Grotesk Key Semi-Bold"/>
                <a:cs typeface="Cy Grotesk Key Semi-Bold"/>
                <a:sym typeface="Cy Grotesk Key Semi-Bold"/>
              </a:rPr>
              <a:t>Meet Our Team</a:t>
            </a:r>
          </a:p>
        </p:txBody>
      </p:sp>
      <p:sp>
        <p:nvSpPr>
          <p:cNvPr name="TextBox 13" id="13"/>
          <p:cNvSpPr txBox="true"/>
          <p:nvPr/>
        </p:nvSpPr>
        <p:spPr>
          <a:xfrm rot="0">
            <a:off x="11339195" y="8611845"/>
            <a:ext cx="2956600" cy="341103"/>
          </a:xfrm>
          <a:prstGeom prst="rect">
            <a:avLst/>
          </a:prstGeom>
        </p:spPr>
        <p:txBody>
          <a:bodyPr anchor="t" rtlCol="false" tIns="0" lIns="0" bIns="0" rIns="0">
            <a:spAutoFit/>
          </a:bodyPr>
          <a:lstStyle/>
          <a:p>
            <a:pPr algn="l">
              <a:lnSpc>
                <a:spcPts val="2520"/>
              </a:lnSpc>
            </a:pPr>
            <a:r>
              <a:rPr lang="en-US" sz="1800" spc="-36" b="true">
                <a:solidFill>
                  <a:srgbClr val="04C99F"/>
                </a:solidFill>
                <a:latin typeface="Helvetica World Bold"/>
                <a:ea typeface="Helvetica World Bold"/>
                <a:cs typeface="Helvetica World Bold"/>
                <a:sym typeface="Helvetica World Bold"/>
              </a:rPr>
              <a:t>Shivansh Singh</a:t>
            </a:r>
          </a:p>
        </p:txBody>
      </p:sp>
      <p:sp>
        <p:nvSpPr>
          <p:cNvPr name="TextBox 14" id="14"/>
          <p:cNvSpPr txBox="true"/>
          <p:nvPr/>
        </p:nvSpPr>
        <p:spPr>
          <a:xfrm rot="0">
            <a:off x="11339195" y="8942044"/>
            <a:ext cx="2956600" cy="944957"/>
          </a:xfrm>
          <a:prstGeom prst="rect">
            <a:avLst/>
          </a:prstGeom>
        </p:spPr>
        <p:txBody>
          <a:bodyPr anchor="t" rtlCol="false" tIns="0" lIns="0" bIns="0" rIns="0">
            <a:spAutoFit/>
          </a:bodyPr>
          <a:lstStyle/>
          <a:p>
            <a:pPr algn="l">
              <a:lnSpc>
                <a:spcPts val="2520"/>
              </a:lnSpc>
            </a:pPr>
            <a:r>
              <a:rPr lang="en-US" sz="1800" spc="-36">
                <a:solidFill>
                  <a:srgbClr val="FFFFFF"/>
                </a:solidFill>
                <a:latin typeface="Helvetica World"/>
                <a:ea typeface="Helvetica World"/>
                <a:cs typeface="Helvetica World"/>
                <a:sym typeface="Helvetica World"/>
              </a:rPr>
              <a:t>2nd year Btech </a:t>
            </a:r>
          </a:p>
          <a:p>
            <a:pPr algn="l">
              <a:lnSpc>
                <a:spcPts val="2520"/>
              </a:lnSpc>
            </a:pPr>
            <a:r>
              <a:rPr lang="en-US" sz="1800" spc="-36">
                <a:solidFill>
                  <a:srgbClr val="FFFFFF"/>
                </a:solidFill>
                <a:latin typeface="Helvetica World"/>
                <a:ea typeface="Helvetica World"/>
                <a:cs typeface="Helvetica World"/>
                <a:sym typeface="Helvetica World"/>
              </a:rPr>
              <a:t>IIITD</a:t>
            </a:r>
          </a:p>
          <a:p>
            <a:pPr algn="l">
              <a:lnSpc>
                <a:spcPts val="2520"/>
              </a:lnSpc>
            </a:pPr>
          </a:p>
        </p:txBody>
      </p:sp>
      <p:sp>
        <p:nvSpPr>
          <p:cNvPr name="TextBox 15" id="15"/>
          <p:cNvSpPr txBox="true"/>
          <p:nvPr/>
        </p:nvSpPr>
        <p:spPr>
          <a:xfrm rot="0">
            <a:off x="8040104" y="8611845"/>
            <a:ext cx="1769965" cy="341103"/>
          </a:xfrm>
          <a:prstGeom prst="rect">
            <a:avLst/>
          </a:prstGeom>
        </p:spPr>
        <p:txBody>
          <a:bodyPr anchor="t" rtlCol="false" tIns="0" lIns="0" bIns="0" rIns="0">
            <a:spAutoFit/>
          </a:bodyPr>
          <a:lstStyle/>
          <a:p>
            <a:pPr algn="l">
              <a:lnSpc>
                <a:spcPts val="2520"/>
              </a:lnSpc>
            </a:pPr>
            <a:r>
              <a:rPr lang="en-US" sz="1800" spc="-36" b="true">
                <a:solidFill>
                  <a:srgbClr val="04C99F"/>
                </a:solidFill>
                <a:latin typeface="Helvetica World Bold"/>
                <a:ea typeface="Helvetica World Bold"/>
                <a:cs typeface="Helvetica World Bold"/>
                <a:sym typeface="Helvetica World Bold"/>
              </a:rPr>
              <a:t>Adamya Rangi</a:t>
            </a:r>
          </a:p>
        </p:txBody>
      </p:sp>
      <p:sp>
        <p:nvSpPr>
          <p:cNvPr name="TextBox 16" id="16"/>
          <p:cNvSpPr txBox="true"/>
          <p:nvPr/>
        </p:nvSpPr>
        <p:spPr>
          <a:xfrm rot="0">
            <a:off x="8040104" y="8942044"/>
            <a:ext cx="1769965" cy="944957"/>
          </a:xfrm>
          <a:prstGeom prst="rect">
            <a:avLst/>
          </a:prstGeom>
        </p:spPr>
        <p:txBody>
          <a:bodyPr anchor="t" rtlCol="false" tIns="0" lIns="0" bIns="0" rIns="0">
            <a:spAutoFit/>
          </a:bodyPr>
          <a:lstStyle/>
          <a:p>
            <a:pPr algn="l">
              <a:lnSpc>
                <a:spcPts val="2520"/>
              </a:lnSpc>
            </a:pPr>
            <a:r>
              <a:rPr lang="en-US" sz="1800" spc="-36">
                <a:solidFill>
                  <a:srgbClr val="FFFFFF"/>
                </a:solidFill>
                <a:latin typeface="Helvetica World"/>
                <a:ea typeface="Helvetica World"/>
                <a:cs typeface="Helvetica World"/>
                <a:sym typeface="Helvetica World"/>
              </a:rPr>
              <a:t>2nd year Btech IIITD</a:t>
            </a:r>
          </a:p>
          <a:p>
            <a:pPr algn="l">
              <a:lnSpc>
                <a:spcPts val="2520"/>
              </a:lnSpc>
            </a:pPr>
          </a:p>
        </p:txBody>
      </p:sp>
      <p:sp>
        <p:nvSpPr>
          <p:cNvPr name="TextBox 17" id="17"/>
          <p:cNvSpPr txBox="true"/>
          <p:nvPr/>
        </p:nvSpPr>
        <p:spPr>
          <a:xfrm rot="0">
            <a:off x="14640225" y="8611845"/>
            <a:ext cx="2956600" cy="341103"/>
          </a:xfrm>
          <a:prstGeom prst="rect">
            <a:avLst/>
          </a:prstGeom>
        </p:spPr>
        <p:txBody>
          <a:bodyPr anchor="t" rtlCol="false" tIns="0" lIns="0" bIns="0" rIns="0">
            <a:spAutoFit/>
          </a:bodyPr>
          <a:lstStyle/>
          <a:p>
            <a:pPr algn="l">
              <a:lnSpc>
                <a:spcPts val="2520"/>
              </a:lnSpc>
            </a:pPr>
            <a:r>
              <a:rPr lang="en-US" sz="1800" spc="-36" b="true">
                <a:solidFill>
                  <a:srgbClr val="04C99F"/>
                </a:solidFill>
                <a:latin typeface="Helvetica World Bold"/>
                <a:ea typeface="Helvetica World Bold"/>
                <a:cs typeface="Helvetica World Bold"/>
                <a:sym typeface="Helvetica World Bold"/>
              </a:rPr>
              <a:t>Tanisha Sharma</a:t>
            </a:r>
          </a:p>
        </p:txBody>
      </p:sp>
      <p:sp>
        <p:nvSpPr>
          <p:cNvPr name="TextBox 18" id="18"/>
          <p:cNvSpPr txBox="true"/>
          <p:nvPr/>
        </p:nvSpPr>
        <p:spPr>
          <a:xfrm rot="0">
            <a:off x="14640225" y="8942044"/>
            <a:ext cx="2956600" cy="630606"/>
          </a:xfrm>
          <a:prstGeom prst="rect">
            <a:avLst/>
          </a:prstGeom>
        </p:spPr>
        <p:txBody>
          <a:bodyPr anchor="t" rtlCol="false" tIns="0" lIns="0" bIns="0" rIns="0">
            <a:spAutoFit/>
          </a:bodyPr>
          <a:lstStyle/>
          <a:p>
            <a:pPr algn="l">
              <a:lnSpc>
                <a:spcPts val="2520"/>
              </a:lnSpc>
            </a:pPr>
            <a:r>
              <a:rPr lang="en-US" sz="1800" spc="-36">
                <a:solidFill>
                  <a:srgbClr val="FFFFFF"/>
                </a:solidFill>
                <a:latin typeface="Helvetica World"/>
                <a:ea typeface="Helvetica World"/>
                <a:cs typeface="Helvetica World"/>
                <a:sym typeface="Helvetica World"/>
              </a:rPr>
              <a:t>1st year Btech</a:t>
            </a:r>
          </a:p>
          <a:p>
            <a:pPr algn="l">
              <a:lnSpc>
                <a:spcPts val="2520"/>
              </a:lnSpc>
            </a:pPr>
            <a:r>
              <a:rPr lang="en-US" sz="1800" spc="-36">
                <a:solidFill>
                  <a:srgbClr val="FFFFFF"/>
                </a:solidFill>
                <a:latin typeface="Helvetica World"/>
                <a:ea typeface="Helvetica World"/>
                <a:cs typeface="Helvetica World"/>
                <a:sym typeface="Helvetica World"/>
              </a:rPr>
              <a:t>MDU</a:t>
            </a:r>
          </a:p>
        </p:txBody>
      </p:sp>
      <p:sp>
        <p:nvSpPr>
          <p:cNvPr name="TextBox 19" id="19"/>
          <p:cNvSpPr txBox="true"/>
          <p:nvPr/>
        </p:nvSpPr>
        <p:spPr>
          <a:xfrm rot="0">
            <a:off x="1028700" y="5870695"/>
            <a:ext cx="3420566" cy="2120745"/>
          </a:xfrm>
          <a:prstGeom prst="rect">
            <a:avLst/>
          </a:prstGeom>
        </p:spPr>
        <p:txBody>
          <a:bodyPr anchor="t" rtlCol="false" tIns="0" lIns="0" bIns="0" rIns="0">
            <a:spAutoFit/>
          </a:bodyPr>
          <a:lstStyle/>
          <a:p>
            <a:pPr algn="l">
              <a:lnSpc>
                <a:spcPts val="2800"/>
              </a:lnSpc>
            </a:pPr>
            <a:r>
              <a:rPr lang="en-US" sz="2000">
                <a:solidFill>
                  <a:srgbClr val="FFFFFF"/>
                </a:solidFill>
                <a:latin typeface="Cy Grotesk Key"/>
                <a:ea typeface="Cy Grotesk Key"/>
                <a:cs typeface="Cy Grotesk Key"/>
                <a:sym typeface="Cy Grotesk Key"/>
              </a:rPr>
              <a:t>Our team consists of 4 members:</a:t>
            </a:r>
          </a:p>
          <a:p>
            <a:pPr algn="l">
              <a:lnSpc>
                <a:spcPts val="2800"/>
              </a:lnSpc>
            </a:pPr>
            <a:r>
              <a:rPr lang="en-US" sz="2000">
                <a:solidFill>
                  <a:srgbClr val="FFFFFF"/>
                </a:solidFill>
                <a:latin typeface="Cy Grotesk Key"/>
                <a:ea typeface="Cy Grotesk Key"/>
                <a:cs typeface="Cy Grotesk Key"/>
                <a:sym typeface="Cy Grotesk Key"/>
              </a:rPr>
              <a:t>1) Advik Gupta</a:t>
            </a:r>
          </a:p>
          <a:p>
            <a:pPr algn="l">
              <a:lnSpc>
                <a:spcPts val="2800"/>
              </a:lnSpc>
            </a:pPr>
            <a:r>
              <a:rPr lang="en-US" sz="2000">
                <a:solidFill>
                  <a:srgbClr val="FFFFFF"/>
                </a:solidFill>
                <a:latin typeface="Cy Grotesk Key"/>
                <a:ea typeface="Cy Grotesk Key"/>
                <a:cs typeface="Cy Grotesk Key"/>
                <a:sym typeface="Cy Grotesk Key"/>
              </a:rPr>
              <a:t>2) Adamya Rangi</a:t>
            </a:r>
          </a:p>
          <a:p>
            <a:pPr algn="l">
              <a:lnSpc>
                <a:spcPts val="2800"/>
              </a:lnSpc>
            </a:pPr>
            <a:r>
              <a:rPr lang="en-US" sz="2000">
                <a:solidFill>
                  <a:srgbClr val="FFFFFF"/>
                </a:solidFill>
                <a:latin typeface="Cy Grotesk Key"/>
                <a:ea typeface="Cy Grotesk Key"/>
                <a:cs typeface="Cy Grotesk Key"/>
                <a:sym typeface="Cy Grotesk Key"/>
              </a:rPr>
              <a:t>3) Shivansh Singh</a:t>
            </a:r>
          </a:p>
          <a:p>
            <a:pPr algn="l">
              <a:lnSpc>
                <a:spcPts val="2800"/>
              </a:lnSpc>
              <a:spcBef>
                <a:spcPct val="0"/>
              </a:spcBef>
            </a:pPr>
            <a:r>
              <a:rPr lang="en-US" sz="2000">
                <a:solidFill>
                  <a:srgbClr val="FFFFFF"/>
                </a:solidFill>
                <a:latin typeface="Cy Grotesk Key"/>
                <a:ea typeface="Cy Grotesk Key"/>
                <a:cs typeface="Cy Grotesk Key"/>
                <a:sym typeface="Cy Grotesk Key"/>
              </a:rPr>
              <a:t>4) Tanisha Sharma</a:t>
            </a:r>
          </a:p>
        </p:txBody>
      </p:sp>
      <p:sp>
        <p:nvSpPr>
          <p:cNvPr name="TextBox 20" id="20"/>
          <p:cNvSpPr txBox="true"/>
          <p:nvPr/>
        </p:nvSpPr>
        <p:spPr>
          <a:xfrm rot="0">
            <a:off x="4738663" y="8609750"/>
            <a:ext cx="1769965" cy="341103"/>
          </a:xfrm>
          <a:prstGeom prst="rect">
            <a:avLst/>
          </a:prstGeom>
        </p:spPr>
        <p:txBody>
          <a:bodyPr anchor="t" rtlCol="false" tIns="0" lIns="0" bIns="0" rIns="0">
            <a:spAutoFit/>
          </a:bodyPr>
          <a:lstStyle/>
          <a:p>
            <a:pPr algn="l">
              <a:lnSpc>
                <a:spcPts val="2520"/>
              </a:lnSpc>
            </a:pPr>
            <a:r>
              <a:rPr lang="en-US" sz="1800" spc="-36" b="true">
                <a:solidFill>
                  <a:srgbClr val="04C99F"/>
                </a:solidFill>
                <a:latin typeface="Helvetica World Bold"/>
                <a:ea typeface="Helvetica World Bold"/>
                <a:cs typeface="Helvetica World Bold"/>
                <a:sym typeface="Helvetica World Bold"/>
              </a:rPr>
              <a:t>Advik Gupta</a:t>
            </a:r>
          </a:p>
        </p:txBody>
      </p:sp>
      <p:sp>
        <p:nvSpPr>
          <p:cNvPr name="TextBox 21" id="21"/>
          <p:cNvSpPr txBox="true"/>
          <p:nvPr/>
        </p:nvSpPr>
        <p:spPr>
          <a:xfrm rot="0">
            <a:off x="4738663" y="8939950"/>
            <a:ext cx="1769965" cy="630606"/>
          </a:xfrm>
          <a:prstGeom prst="rect">
            <a:avLst/>
          </a:prstGeom>
        </p:spPr>
        <p:txBody>
          <a:bodyPr anchor="t" rtlCol="false" tIns="0" lIns="0" bIns="0" rIns="0">
            <a:spAutoFit/>
          </a:bodyPr>
          <a:lstStyle/>
          <a:p>
            <a:pPr algn="l">
              <a:lnSpc>
                <a:spcPts val="2520"/>
              </a:lnSpc>
            </a:pPr>
            <a:r>
              <a:rPr lang="en-US" sz="1800" spc="-36">
                <a:solidFill>
                  <a:srgbClr val="FFFFFF"/>
                </a:solidFill>
                <a:latin typeface="Helvetica World"/>
                <a:ea typeface="Helvetica World"/>
                <a:cs typeface="Helvetica World"/>
                <a:sym typeface="Helvetica World"/>
              </a:rPr>
              <a:t>2nd year Btech IIITD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892127" y="2290053"/>
            <a:ext cx="6367173" cy="6968247"/>
            <a:chOff x="0" y="0"/>
            <a:chExt cx="986442" cy="1079564"/>
          </a:xfrm>
        </p:grpSpPr>
        <p:sp>
          <p:nvSpPr>
            <p:cNvPr name="Freeform 4" id="4"/>
            <p:cNvSpPr/>
            <p:nvPr/>
          </p:nvSpPr>
          <p:spPr>
            <a:xfrm flipH="false" flipV="false" rot="0">
              <a:off x="0" y="0"/>
              <a:ext cx="986442" cy="1079564"/>
            </a:xfrm>
            <a:custGeom>
              <a:avLst/>
              <a:gdLst/>
              <a:ahLst/>
              <a:cxnLst/>
              <a:rect r="r" b="b" t="t" l="l"/>
              <a:pathLst>
                <a:path h="1079564" w="986442">
                  <a:moveTo>
                    <a:pt x="0" y="0"/>
                  </a:moveTo>
                  <a:lnTo>
                    <a:pt x="986442" y="0"/>
                  </a:lnTo>
                  <a:lnTo>
                    <a:pt x="986442" y="1079564"/>
                  </a:lnTo>
                  <a:lnTo>
                    <a:pt x="0" y="1079564"/>
                  </a:lnTo>
                  <a:close/>
                </a:path>
              </a:pathLst>
            </a:custGeom>
            <a:blipFill>
              <a:blip r:embed="rId3"/>
              <a:stretch>
                <a:fillRect l="-47714" t="0" r="-47714" b="0"/>
              </a:stretch>
            </a:blipFill>
          </p:spPr>
        </p:sp>
      </p:grpSp>
      <p:grpSp>
        <p:nvGrpSpPr>
          <p:cNvPr name="Group 5" id="5"/>
          <p:cNvGrpSpPr/>
          <p:nvPr/>
        </p:nvGrpSpPr>
        <p:grpSpPr>
          <a:xfrm rot="0">
            <a:off x="10892127" y="9139627"/>
            <a:ext cx="6367173" cy="118673"/>
            <a:chOff x="0" y="0"/>
            <a:chExt cx="1676951" cy="31255"/>
          </a:xfrm>
        </p:grpSpPr>
        <p:sp>
          <p:nvSpPr>
            <p:cNvPr name="Freeform 6" id="6"/>
            <p:cNvSpPr/>
            <p:nvPr/>
          </p:nvSpPr>
          <p:spPr>
            <a:xfrm flipH="false" flipV="false" rot="0">
              <a:off x="0" y="0"/>
              <a:ext cx="1676951" cy="31255"/>
            </a:xfrm>
            <a:custGeom>
              <a:avLst/>
              <a:gdLst/>
              <a:ahLst/>
              <a:cxnLst/>
              <a:rect r="r" b="b" t="t" l="l"/>
              <a:pathLst>
                <a:path h="31255" w="1676951">
                  <a:moveTo>
                    <a:pt x="0" y="0"/>
                  </a:moveTo>
                  <a:lnTo>
                    <a:pt x="1676951" y="0"/>
                  </a:lnTo>
                  <a:lnTo>
                    <a:pt x="1676951" y="31255"/>
                  </a:lnTo>
                  <a:lnTo>
                    <a:pt x="0" y="31255"/>
                  </a:lnTo>
                  <a:close/>
                </a:path>
              </a:pathLst>
            </a:custGeom>
            <a:solidFill>
              <a:srgbClr val="04C99F"/>
            </a:solidFill>
          </p:spPr>
        </p:sp>
        <p:sp>
          <p:nvSpPr>
            <p:cNvPr name="TextBox 7" id="7"/>
            <p:cNvSpPr txBox="true"/>
            <p:nvPr/>
          </p:nvSpPr>
          <p:spPr>
            <a:xfrm>
              <a:off x="0" y="-28575"/>
              <a:ext cx="1676951" cy="59830"/>
            </a:xfrm>
            <a:prstGeom prst="rect">
              <a:avLst/>
            </a:prstGeom>
          </p:spPr>
          <p:txBody>
            <a:bodyPr anchor="ctr" rtlCol="false" tIns="50800" lIns="50800" bIns="50800" rIns="50800"/>
            <a:lstStyle/>
            <a:p>
              <a:pPr algn="ctr">
                <a:lnSpc>
                  <a:spcPts val="2240"/>
                </a:lnSpc>
              </a:pPr>
            </a:p>
          </p:txBody>
        </p:sp>
      </p:grpSp>
      <p:sp>
        <p:nvSpPr>
          <p:cNvPr name="TextBox 8" id="8"/>
          <p:cNvSpPr txBox="true"/>
          <p:nvPr/>
        </p:nvSpPr>
        <p:spPr>
          <a:xfrm rot="0">
            <a:off x="1028700" y="4000117"/>
            <a:ext cx="7382389" cy="1143383"/>
          </a:xfrm>
          <a:prstGeom prst="rect">
            <a:avLst/>
          </a:prstGeom>
        </p:spPr>
        <p:txBody>
          <a:bodyPr anchor="t" rtlCol="false" tIns="0" lIns="0" bIns="0" rIns="0">
            <a:spAutoFit/>
          </a:bodyPr>
          <a:lstStyle/>
          <a:p>
            <a:pPr algn="l">
              <a:lnSpc>
                <a:spcPts val="8652"/>
              </a:lnSpc>
            </a:pPr>
            <a:r>
              <a:rPr lang="en-US" sz="8400" b="true">
                <a:solidFill>
                  <a:srgbClr val="04C99F"/>
                </a:solidFill>
                <a:latin typeface="Cy Grotesk Key Semi-Bold"/>
                <a:ea typeface="Cy Grotesk Key Semi-Bold"/>
                <a:cs typeface="Cy Grotesk Key Semi-Bold"/>
                <a:sym typeface="Cy Grotesk Key Semi-Bold"/>
              </a:rPr>
              <a:t>Introduction</a:t>
            </a:r>
          </a:p>
        </p:txBody>
      </p:sp>
      <p:sp>
        <p:nvSpPr>
          <p:cNvPr name="TextBox 9" id="9"/>
          <p:cNvSpPr txBox="true"/>
          <p:nvPr/>
        </p:nvSpPr>
        <p:spPr>
          <a:xfrm rot="0">
            <a:off x="1028700" y="5717027"/>
            <a:ext cx="7382389" cy="3882740"/>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Many individuals miss out on government schemes and benefits due to a lack of awareness, complex eligibility criteria, or difficulty in navigating official portals (the websites made by the government have very high cognitive load making it difficult to browse important information relevant to the user). Existing platforms are often fragmented, requiring users to manually search through multiple government websites or static databases. Low digital literacy further worsens accessibility issues, making it harder for underprivileged groups to avail benefits.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9144000" y="523153"/>
            <a:ext cx="8378288" cy="2372108"/>
            <a:chOff x="0" y="0"/>
            <a:chExt cx="1298016" cy="367502"/>
          </a:xfrm>
        </p:grpSpPr>
        <p:sp>
          <p:nvSpPr>
            <p:cNvPr name="Freeform 4" id="4"/>
            <p:cNvSpPr/>
            <p:nvPr/>
          </p:nvSpPr>
          <p:spPr>
            <a:xfrm flipH="false" flipV="false" rot="0">
              <a:off x="0" y="0"/>
              <a:ext cx="1298016" cy="367502"/>
            </a:xfrm>
            <a:custGeom>
              <a:avLst/>
              <a:gdLst/>
              <a:ahLst/>
              <a:cxnLst/>
              <a:rect r="r" b="b" t="t" l="l"/>
              <a:pathLst>
                <a:path h="367502" w="1298016">
                  <a:moveTo>
                    <a:pt x="0" y="0"/>
                  </a:moveTo>
                  <a:lnTo>
                    <a:pt x="1298016" y="0"/>
                  </a:lnTo>
                  <a:lnTo>
                    <a:pt x="1298016" y="367502"/>
                  </a:lnTo>
                  <a:lnTo>
                    <a:pt x="0" y="367502"/>
                  </a:lnTo>
                  <a:close/>
                </a:path>
              </a:pathLst>
            </a:custGeom>
            <a:blipFill>
              <a:blip r:embed="rId3"/>
              <a:stretch>
                <a:fillRect l="0" t="-88870" r="0" b="-46448"/>
              </a:stretch>
            </a:blipFill>
          </p:spPr>
        </p:sp>
      </p:grpSp>
      <p:sp>
        <p:nvSpPr>
          <p:cNvPr name="TextBox 5" id="5"/>
          <p:cNvSpPr txBox="true"/>
          <p:nvPr/>
        </p:nvSpPr>
        <p:spPr>
          <a:xfrm rot="0">
            <a:off x="2182271" y="656503"/>
            <a:ext cx="5881408" cy="2238758"/>
          </a:xfrm>
          <a:prstGeom prst="rect">
            <a:avLst/>
          </a:prstGeom>
        </p:spPr>
        <p:txBody>
          <a:bodyPr anchor="t" rtlCol="false" tIns="0" lIns="0" bIns="0" rIns="0">
            <a:spAutoFit/>
          </a:bodyPr>
          <a:lstStyle/>
          <a:p>
            <a:pPr algn="l">
              <a:lnSpc>
                <a:spcPts val="8652"/>
              </a:lnSpc>
            </a:pPr>
            <a:r>
              <a:rPr lang="en-US" sz="8400" b="true">
                <a:solidFill>
                  <a:srgbClr val="04C99F"/>
                </a:solidFill>
                <a:latin typeface="Cy Grotesk Key Semi-Bold"/>
                <a:ea typeface="Cy Grotesk Key Semi-Bold"/>
                <a:cs typeface="Cy Grotesk Key Semi-Bold"/>
                <a:sym typeface="Cy Grotesk Key Semi-Bold"/>
              </a:rPr>
              <a:t>Vision &amp; Mission</a:t>
            </a:r>
          </a:p>
        </p:txBody>
      </p:sp>
      <p:sp>
        <p:nvSpPr>
          <p:cNvPr name="TextBox 6" id="6"/>
          <p:cNvSpPr txBox="true"/>
          <p:nvPr/>
        </p:nvSpPr>
        <p:spPr>
          <a:xfrm rot="0">
            <a:off x="1189206" y="7008773"/>
            <a:ext cx="6152260" cy="2091431"/>
          </a:xfrm>
          <a:prstGeom prst="rect">
            <a:avLst/>
          </a:prstGeom>
        </p:spPr>
        <p:txBody>
          <a:bodyPr anchor="t" rtlCol="false" tIns="0" lIns="0" bIns="0" rIns="0">
            <a:spAutoFit/>
          </a:bodyPr>
          <a:lstStyle/>
          <a:p>
            <a:pPr algn="l">
              <a:lnSpc>
                <a:spcPts val="3359"/>
              </a:lnSpc>
              <a:spcBef>
                <a:spcPct val="0"/>
              </a:spcBef>
            </a:pPr>
            <a:r>
              <a:rPr lang="en-US" sz="2399">
                <a:solidFill>
                  <a:srgbClr val="FFFFFF"/>
                </a:solidFill>
                <a:latin typeface="Cy Grotesk Key"/>
                <a:ea typeface="Cy Grotesk Key"/>
                <a:cs typeface="Cy Grotesk Key"/>
                <a:sym typeface="Cy Grotesk Key"/>
              </a:rPr>
              <a:t>"To ensure that no eligible individual misses out on government benefits by leveraging AI to simplify access to welfare schemes, fostering financial security and social inclusion for all."</a:t>
            </a:r>
          </a:p>
        </p:txBody>
      </p:sp>
      <p:sp>
        <p:nvSpPr>
          <p:cNvPr name="TextBox 7" id="7"/>
          <p:cNvSpPr txBox="true"/>
          <p:nvPr/>
        </p:nvSpPr>
        <p:spPr>
          <a:xfrm rot="0">
            <a:off x="2962643" y="6128474"/>
            <a:ext cx="1831584" cy="547319"/>
          </a:xfrm>
          <a:prstGeom prst="rect">
            <a:avLst/>
          </a:prstGeom>
        </p:spPr>
        <p:txBody>
          <a:bodyPr anchor="t" rtlCol="false" tIns="0" lIns="0" bIns="0" rIns="0">
            <a:spAutoFit/>
          </a:bodyPr>
          <a:lstStyle/>
          <a:p>
            <a:pPr algn="ctr">
              <a:lnSpc>
                <a:spcPts val="4479"/>
              </a:lnSpc>
              <a:spcBef>
                <a:spcPct val="0"/>
              </a:spcBef>
            </a:pPr>
            <a:r>
              <a:rPr lang="en-US" b="true" sz="3199">
                <a:solidFill>
                  <a:srgbClr val="04C99F"/>
                </a:solidFill>
                <a:latin typeface="Cy Grotesk Key Semi-Bold"/>
                <a:ea typeface="Cy Grotesk Key Semi-Bold"/>
                <a:cs typeface="Cy Grotesk Key Semi-Bold"/>
                <a:sym typeface="Cy Grotesk Key Semi-Bold"/>
              </a:rPr>
              <a:t>Vision</a:t>
            </a:r>
          </a:p>
        </p:txBody>
      </p:sp>
      <p:sp>
        <p:nvSpPr>
          <p:cNvPr name="TextBox 8" id="8"/>
          <p:cNvSpPr txBox="true"/>
          <p:nvPr/>
        </p:nvSpPr>
        <p:spPr>
          <a:xfrm rot="0">
            <a:off x="10420025" y="3713967"/>
            <a:ext cx="3576523" cy="547319"/>
          </a:xfrm>
          <a:prstGeom prst="rect">
            <a:avLst/>
          </a:prstGeom>
        </p:spPr>
        <p:txBody>
          <a:bodyPr anchor="t" rtlCol="false" tIns="0" lIns="0" bIns="0" rIns="0">
            <a:spAutoFit/>
          </a:bodyPr>
          <a:lstStyle/>
          <a:p>
            <a:pPr algn="ctr">
              <a:lnSpc>
                <a:spcPts val="4479"/>
              </a:lnSpc>
              <a:spcBef>
                <a:spcPct val="0"/>
              </a:spcBef>
            </a:pPr>
            <a:r>
              <a:rPr lang="en-US" b="true" sz="3199">
                <a:solidFill>
                  <a:srgbClr val="04C99F"/>
                </a:solidFill>
                <a:latin typeface="Cy Grotesk Key Semi-Bold"/>
                <a:ea typeface="Cy Grotesk Key Semi-Bold"/>
                <a:cs typeface="Cy Grotesk Key Semi-Bold"/>
                <a:sym typeface="Cy Grotesk Key Semi-Bold"/>
              </a:rPr>
              <a:t>Mission</a:t>
            </a:r>
          </a:p>
        </p:txBody>
      </p:sp>
      <p:grpSp>
        <p:nvGrpSpPr>
          <p:cNvPr name="Group 9" id="9"/>
          <p:cNvGrpSpPr/>
          <p:nvPr/>
        </p:nvGrpSpPr>
        <p:grpSpPr>
          <a:xfrm rot="0">
            <a:off x="483344" y="3085902"/>
            <a:ext cx="8378288" cy="47625"/>
            <a:chOff x="0" y="0"/>
            <a:chExt cx="2206627" cy="12543"/>
          </a:xfrm>
        </p:grpSpPr>
        <p:sp>
          <p:nvSpPr>
            <p:cNvPr name="Freeform 10" id="10"/>
            <p:cNvSpPr/>
            <p:nvPr/>
          </p:nvSpPr>
          <p:spPr>
            <a:xfrm flipH="false" flipV="false" rot="0">
              <a:off x="0" y="0"/>
              <a:ext cx="2206627" cy="12543"/>
            </a:xfrm>
            <a:custGeom>
              <a:avLst/>
              <a:gdLst/>
              <a:ahLst/>
              <a:cxnLst/>
              <a:rect r="r" b="b" t="t" l="l"/>
              <a:pathLst>
                <a:path h="12543" w="2206627">
                  <a:moveTo>
                    <a:pt x="0" y="0"/>
                  </a:moveTo>
                  <a:lnTo>
                    <a:pt x="2206627" y="0"/>
                  </a:lnTo>
                  <a:lnTo>
                    <a:pt x="2206627" y="12543"/>
                  </a:lnTo>
                  <a:lnTo>
                    <a:pt x="0" y="12543"/>
                  </a:lnTo>
                  <a:close/>
                </a:path>
              </a:pathLst>
            </a:custGeom>
            <a:solidFill>
              <a:srgbClr val="04C99F"/>
            </a:solidFill>
          </p:spPr>
        </p:sp>
        <p:sp>
          <p:nvSpPr>
            <p:cNvPr name="TextBox 11" id="11"/>
            <p:cNvSpPr txBox="true"/>
            <p:nvPr/>
          </p:nvSpPr>
          <p:spPr>
            <a:xfrm>
              <a:off x="0" y="-28575"/>
              <a:ext cx="2206627" cy="41118"/>
            </a:xfrm>
            <a:prstGeom prst="rect">
              <a:avLst/>
            </a:prstGeom>
          </p:spPr>
          <p:txBody>
            <a:bodyPr anchor="ctr" rtlCol="false" tIns="50800" lIns="50800" bIns="50800" rIns="50800"/>
            <a:lstStyle/>
            <a:p>
              <a:pPr algn="ctr">
                <a:lnSpc>
                  <a:spcPts val="2240"/>
                </a:lnSpc>
              </a:pPr>
            </a:p>
          </p:txBody>
        </p:sp>
      </p:grpSp>
      <p:sp>
        <p:nvSpPr>
          <p:cNvPr name="TextBox 12" id="12"/>
          <p:cNvSpPr txBox="true"/>
          <p:nvPr/>
        </p:nvSpPr>
        <p:spPr>
          <a:xfrm rot="0">
            <a:off x="8415252" y="4598902"/>
            <a:ext cx="7910709" cy="5459820"/>
          </a:xfrm>
          <a:prstGeom prst="rect">
            <a:avLst/>
          </a:prstGeom>
        </p:spPr>
        <p:txBody>
          <a:bodyPr anchor="t" rtlCol="false" tIns="0" lIns="0" bIns="0" rIns="0">
            <a:spAutoFit/>
          </a:bodyPr>
          <a:lstStyle/>
          <a:p>
            <a:pPr algn="l" marL="474979" indent="-237490" lvl="1">
              <a:lnSpc>
                <a:spcPts val="3079"/>
              </a:lnSpc>
              <a:buFont typeface="Arial"/>
              <a:buChar char="•"/>
            </a:pPr>
            <a:r>
              <a:rPr lang="en-US" sz="2199">
                <a:solidFill>
                  <a:srgbClr val="FFFFFF"/>
                </a:solidFill>
                <a:latin typeface="Cy Grotesk Key"/>
                <a:ea typeface="Cy Grotesk Key"/>
                <a:cs typeface="Cy Grotesk Key"/>
                <a:sym typeface="Cy Grotesk Key"/>
              </a:rPr>
              <a:t>Empower Citizens – Provide a seamless and intelligent platform that helps users discover and apply for government schemes effortlessly.</a:t>
            </a:r>
          </a:p>
          <a:p>
            <a:pPr algn="l" marL="474979" indent="-237490" lvl="1">
              <a:lnSpc>
                <a:spcPts val="3079"/>
              </a:lnSpc>
              <a:buFont typeface="Arial"/>
              <a:buChar char="•"/>
            </a:pPr>
            <a:r>
              <a:rPr lang="en-US" sz="2199">
                <a:solidFill>
                  <a:srgbClr val="FFFFFF"/>
                </a:solidFill>
                <a:latin typeface="Cy Grotesk Key"/>
                <a:ea typeface="Cy Grotesk Key"/>
                <a:cs typeface="Cy Grotesk Key"/>
                <a:sym typeface="Cy Grotesk Key"/>
              </a:rPr>
              <a:t>Bridge the Awareness Gap – Use AI-driven recommendations to connect people with benefits they are entitled to but may not be aware of.</a:t>
            </a:r>
          </a:p>
          <a:p>
            <a:pPr algn="l" marL="474979" indent="-237490" lvl="1">
              <a:lnSpc>
                <a:spcPts val="3079"/>
              </a:lnSpc>
              <a:buFont typeface="Arial"/>
              <a:buChar char="•"/>
            </a:pPr>
            <a:r>
              <a:rPr lang="en-US" sz="2199">
                <a:solidFill>
                  <a:srgbClr val="FFFFFF"/>
                </a:solidFill>
                <a:latin typeface="Cy Grotesk Key"/>
                <a:ea typeface="Cy Grotesk Key"/>
                <a:cs typeface="Cy Grotesk Key"/>
                <a:sym typeface="Cy Grotesk Key"/>
              </a:rPr>
              <a:t>Enhance Accessibility – Offer multilingual, voice-enabled, and user-friendly interfaces to make scheme discovery inclusive for all, including those with low digital literacy.</a:t>
            </a:r>
          </a:p>
          <a:p>
            <a:pPr algn="l" marL="474979" indent="-237490" lvl="1">
              <a:lnSpc>
                <a:spcPts val="3079"/>
              </a:lnSpc>
              <a:buFont typeface="Arial"/>
              <a:buChar char="•"/>
            </a:pPr>
            <a:r>
              <a:rPr lang="en-US" sz="2199">
                <a:solidFill>
                  <a:srgbClr val="FFFFFF"/>
                </a:solidFill>
                <a:latin typeface="Cy Grotesk Key"/>
                <a:ea typeface="Cy Grotesk Key"/>
                <a:cs typeface="Cy Grotesk Key"/>
                <a:sym typeface="Cy Grotesk Key"/>
              </a:rPr>
              <a:t>Drive Social Impact – Contribute to poverty alleviation, entrepreneurship growth, and financial stability by maximizing benefit utilization.</a:t>
            </a:r>
          </a:p>
          <a:p>
            <a:pPr algn="l">
              <a:lnSpc>
                <a:spcPts val="3079"/>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486555" y="5555338"/>
            <a:ext cx="516958" cy="118673"/>
            <a:chOff x="0" y="0"/>
            <a:chExt cx="136154" cy="31255"/>
          </a:xfrm>
        </p:grpSpPr>
        <p:sp>
          <p:nvSpPr>
            <p:cNvPr name="Freeform 4" id="4"/>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5" id="5"/>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grpSp>
        <p:nvGrpSpPr>
          <p:cNvPr name="Group 6" id="6"/>
          <p:cNvGrpSpPr/>
          <p:nvPr/>
        </p:nvGrpSpPr>
        <p:grpSpPr>
          <a:xfrm rot="0">
            <a:off x="1486555" y="7547186"/>
            <a:ext cx="516958" cy="118673"/>
            <a:chOff x="0" y="0"/>
            <a:chExt cx="136154" cy="31255"/>
          </a:xfrm>
        </p:grpSpPr>
        <p:sp>
          <p:nvSpPr>
            <p:cNvPr name="Freeform 7" id="7"/>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8" id="8"/>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sp>
        <p:nvSpPr>
          <p:cNvPr name="TextBox 9" id="9"/>
          <p:cNvSpPr txBox="true"/>
          <p:nvPr/>
        </p:nvSpPr>
        <p:spPr>
          <a:xfrm rot="0">
            <a:off x="325256" y="858940"/>
            <a:ext cx="17637488" cy="1040338"/>
          </a:xfrm>
          <a:prstGeom prst="rect">
            <a:avLst/>
          </a:prstGeom>
        </p:spPr>
        <p:txBody>
          <a:bodyPr anchor="t" rtlCol="false" tIns="0" lIns="0" bIns="0" rIns="0">
            <a:spAutoFit/>
          </a:bodyPr>
          <a:lstStyle/>
          <a:p>
            <a:pPr algn="ctr">
              <a:lnSpc>
                <a:spcPts val="7828"/>
              </a:lnSpc>
            </a:pPr>
            <a:r>
              <a:rPr lang="en-US" sz="7600" b="true">
                <a:solidFill>
                  <a:srgbClr val="04C99F"/>
                </a:solidFill>
                <a:latin typeface="Cy Grotesk Key Semi-Bold"/>
                <a:ea typeface="Cy Grotesk Key Semi-Bold"/>
                <a:cs typeface="Cy Grotesk Key Semi-Bold"/>
                <a:sym typeface="Cy Grotesk Key Semi-Bold"/>
              </a:rPr>
              <a:t>Features to be Implemented</a:t>
            </a:r>
          </a:p>
        </p:txBody>
      </p:sp>
      <p:sp>
        <p:nvSpPr>
          <p:cNvPr name="TextBox 10" id="10"/>
          <p:cNvSpPr txBox="true"/>
          <p:nvPr/>
        </p:nvSpPr>
        <p:spPr>
          <a:xfrm rot="0">
            <a:off x="2611902" y="5431513"/>
            <a:ext cx="6091556" cy="1063547"/>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Conversational Chatbot – A user-friendly chatbot guides users through the process of finding and applying for schemes.</a:t>
            </a:r>
          </a:p>
        </p:txBody>
      </p:sp>
      <p:sp>
        <p:nvSpPr>
          <p:cNvPr name="TextBox 11" id="11"/>
          <p:cNvSpPr txBox="true"/>
          <p:nvPr/>
        </p:nvSpPr>
        <p:spPr>
          <a:xfrm rot="0">
            <a:off x="2611902" y="7423361"/>
            <a:ext cx="6091556" cy="1063547"/>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Automated Document Validator – AI scans and verifies uploaded documents to ensure compliance with eligibility criteria.</a:t>
            </a:r>
          </a:p>
        </p:txBody>
      </p:sp>
      <p:grpSp>
        <p:nvGrpSpPr>
          <p:cNvPr name="Group 12" id="12"/>
          <p:cNvGrpSpPr/>
          <p:nvPr/>
        </p:nvGrpSpPr>
        <p:grpSpPr>
          <a:xfrm rot="0">
            <a:off x="1486555" y="3567154"/>
            <a:ext cx="516958" cy="118673"/>
            <a:chOff x="0" y="0"/>
            <a:chExt cx="136154" cy="31255"/>
          </a:xfrm>
        </p:grpSpPr>
        <p:sp>
          <p:nvSpPr>
            <p:cNvPr name="Freeform 13" id="13"/>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14" id="14"/>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sp>
        <p:nvSpPr>
          <p:cNvPr name="TextBox 15" id="15"/>
          <p:cNvSpPr txBox="true"/>
          <p:nvPr/>
        </p:nvSpPr>
        <p:spPr>
          <a:xfrm rot="0">
            <a:off x="2611902" y="3443329"/>
            <a:ext cx="6091556" cy="2120745"/>
          </a:xfrm>
          <a:prstGeom prst="rect">
            <a:avLst/>
          </a:prstGeom>
        </p:spPr>
        <p:txBody>
          <a:bodyPr anchor="t" rtlCol="false" tIns="0" lIns="0" bIns="0" rIns="0">
            <a:spAutoFit/>
          </a:bodyPr>
          <a:lstStyle/>
          <a:p>
            <a:pPr algn="l">
              <a:lnSpc>
                <a:spcPts val="2800"/>
              </a:lnSpc>
            </a:pPr>
            <a:r>
              <a:rPr lang="en-US" sz="2000">
                <a:solidFill>
                  <a:srgbClr val="FFFFFF"/>
                </a:solidFill>
                <a:latin typeface="Cy Grotesk Key"/>
                <a:ea typeface="Cy Grotesk Key"/>
                <a:cs typeface="Cy Grotesk Key"/>
                <a:sym typeface="Cy Grotesk Key"/>
              </a:rPr>
              <a:t>AI-Powered Eligibility Checker – Uses NLP to analyze user inputs and match them with relevant government schemes based on income, age, occupation, location, and other factors.</a:t>
            </a:r>
          </a:p>
          <a:p>
            <a:pPr algn="l">
              <a:lnSpc>
                <a:spcPts val="2800"/>
              </a:lnSpc>
              <a:spcBef>
                <a:spcPct val="0"/>
              </a:spcBef>
            </a:pPr>
          </a:p>
        </p:txBody>
      </p:sp>
      <p:grpSp>
        <p:nvGrpSpPr>
          <p:cNvPr name="Group 16" id="16"/>
          <p:cNvGrpSpPr/>
          <p:nvPr/>
        </p:nvGrpSpPr>
        <p:grpSpPr>
          <a:xfrm rot="0">
            <a:off x="9313058" y="5555338"/>
            <a:ext cx="516958" cy="118673"/>
            <a:chOff x="0" y="0"/>
            <a:chExt cx="136154" cy="31255"/>
          </a:xfrm>
        </p:grpSpPr>
        <p:sp>
          <p:nvSpPr>
            <p:cNvPr name="Freeform 17" id="17"/>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18" id="18"/>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grpSp>
        <p:nvGrpSpPr>
          <p:cNvPr name="Group 19" id="19"/>
          <p:cNvGrpSpPr/>
          <p:nvPr/>
        </p:nvGrpSpPr>
        <p:grpSpPr>
          <a:xfrm rot="0">
            <a:off x="9313058" y="7547186"/>
            <a:ext cx="516958" cy="118673"/>
            <a:chOff x="0" y="0"/>
            <a:chExt cx="136154" cy="31255"/>
          </a:xfrm>
        </p:grpSpPr>
        <p:sp>
          <p:nvSpPr>
            <p:cNvPr name="Freeform 20" id="20"/>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21" id="21"/>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sp>
        <p:nvSpPr>
          <p:cNvPr name="TextBox 22" id="22"/>
          <p:cNvSpPr txBox="true"/>
          <p:nvPr/>
        </p:nvSpPr>
        <p:spPr>
          <a:xfrm rot="0">
            <a:off x="10438405" y="5431513"/>
            <a:ext cx="6091556" cy="1063625"/>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Integration with Aadhaar and PAN (India-specific) – Auto-fetches details for faster eligibility verification (with user consent).</a:t>
            </a:r>
          </a:p>
        </p:txBody>
      </p:sp>
      <p:sp>
        <p:nvSpPr>
          <p:cNvPr name="TextBox 23" id="23"/>
          <p:cNvSpPr txBox="true"/>
          <p:nvPr/>
        </p:nvSpPr>
        <p:spPr>
          <a:xfrm rot="0">
            <a:off x="10438405" y="7423361"/>
            <a:ext cx="6091556" cy="1416050"/>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Data Privacy and Security – Ensures compliance with data protection laws, encrypting user data and offering secure authentication methods.</a:t>
            </a:r>
          </a:p>
        </p:txBody>
      </p:sp>
      <p:grpSp>
        <p:nvGrpSpPr>
          <p:cNvPr name="Group 24" id="24"/>
          <p:cNvGrpSpPr/>
          <p:nvPr/>
        </p:nvGrpSpPr>
        <p:grpSpPr>
          <a:xfrm rot="0">
            <a:off x="9313058" y="3567154"/>
            <a:ext cx="516958" cy="118673"/>
            <a:chOff x="0" y="0"/>
            <a:chExt cx="136154" cy="31255"/>
          </a:xfrm>
        </p:grpSpPr>
        <p:sp>
          <p:nvSpPr>
            <p:cNvPr name="Freeform 25" id="25"/>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26" id="26"/>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sp>
        <p:nvSpPr>
          <p:cNvPr name="TextBox 27" id="27"/>
          <p:cNvSpPr txBox="true"/>
          <p:nvPr/>
        </p:nvSpPr>
        <p:spPr>
          <a:xfrm rot="0">
            <a:off x="10438405" y="3443329"/>
            <a:ext cx="6091556" cy="1416050"/>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Application Assistance – Provides step-by-step guidance, including links to official portals and pre-filled application forms where possible.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028700" y="7613779"/>
            <a:ext cx="516958" cy="118673"/>
            <a:chOff x="0" y="0"/>
            <a:chExt cx="136154" cy="31255"/>
          </a:xfrm>
        </p:grpSpPr>
        <p:sp>
          <p:nvSpPr>
            <p:cNvPr name="Freeform 4" id="4"/>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5" id="5"/>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sp>
        <p:nvSpPr>
          <p:cNvPr name="TextBox 6" id="6"/>
          <p:cNvSpPr txBox="true"/>
          <p:nvPr/>
        </p:nvSpPr>
        <p:spPr>
          <a:xfrm rot="0">
            <a:off x="325256" y="858940"/>
            <a:ext cx="17637488" cy="2030886"/>
          </a:xfrm>
          <a:prstGeom prst="rect">
            <a:avLst/>
          </a:prstGeom>
        </p:spPr>
        <p:txBody>
          <a:bodyPr anchor="t" rtlCol="false" tIns="0" lIns="0" bIns="0" rIns="0">
            <a:spAutoFit/>
          </a:bodyPr>
          <a:lstStyle/>
          <a:p>
            <a:pPr algn="ctr">
              <a:lnSpc>
                <a:spcPts val="7828"/>
              </a:lnSpc>
            </a:pPr>
            <a:r>
              <a:rPr lang="en-US" sz="7600" b="true">
                <a:solidFill>
                  <a:srgbClr val="04C99F"/>
                </a:solidFill>
                <a:latin typeface="Cy Grotesk Key Semi-Bold"/>
                <a:ea typeface="Cy Grotesk Key Semi-Bold"/>
                <a:cs typeface="Cy Grotesk Key Semi-Bold"/>
                <a:sym typeface="Cy Grotesk Key Semi-Bold"/>
              </a:rPr>
              <a:t>How Our Solution is Different from Other Pre-existing Solutions</a:t>
            </a:r>
          </a:p>
        </p:txBody>
      </p:sp>
      <p:sp>
        <p:nvSpPr>
          <p:cNvPr name="TextBox 7" id="7"/>
          <p:cNvSpPr txBox="true"/>
          <p:nvPr/>
        </p:nvSpPr>
        <p:spPr>
          <a:xfrm rot="0">
            <a:off x="2154047" y="7489954"/>
            <a:ext cx="6091556" cy="1768346"/>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End-to-End Application Guidance: While other tools list schemes, we go further by providing document verification, through which we show schemes that the user is eligible to apply for.</a:t>
            </a:r>
          </a:p>
        </p:txBody>
      </p:sp>
      <p:grpSp>
        <p:nvGrpSpPr>
          <p:cNvPr name="Group 8" id="8"/>
          <p:cNvGrpSpPr/>
          <p:nvPr/>
        </p:nvGrpSpPr>
        <p:grpSpPr>
          <a:xfrm rot="0">
            <a:off x="1028700" y="4653737"/>
            <a:ext cx="516958" cy="118673"/>
            <a:chOff x="0" y="0"/>
            <a:chExt cx="136154" cy="31255"/>
          </a:xfrm>
        </p:grpSpPr>
        <p:sp>
          <p:nvSpPr>
            <p:cNvPr name="Freeform 9" id="9"/>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10" id="10"/>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sp>
        <p:nvSpPr>
          <p:cNvPr name="TextBox 11" id="11"/>
          <p:cNvSpPr txBox="true"/>
          <p:nvPr/>
        </p:nvSpPr>
        <p:spPr>
          <a:xfrm rot="0">
            <a:off x="2154047" y="4529912"/>
            <a:ext cx="6091556" cy="1415946"/>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AI-Driven Personalization: Unlike generic search portals, our tool dynamically tailors recommendations based on user profiles and updates in real time.</a:t>
            </a:r>
          </a:p>
        </p:txBody>
      </p:sp>
      <p:grpSp>
        <p:nvGrpSpPr>
          <p:cNvPr name="Group 12" id="12"/>
          <p:cNvGrpSpPr/>
          <p:nvPr/>
        </p:nvGrpSpPr>
        <p:grpSpPr>
          <a:xfrm rot="0">
            <a:off x="10042397" y="7613779"/>
            <a:ext cx="516958" cy="118673"/>
            <a:chOff x="0" y="0"/>
            <a:chExt cx="136154" cy="31255"/>
          </a:xfrm>
        </p:grpSpPr>
        <p:sp>
          <p:nvSpPr>
            <p:cNvPr name="Freeform 13" id="13"/>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14" id="14"/>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sp>
        <p:nvSpPr>
          <p:cNvPr name="TextBox 15" id="15"/>
          <p:cNvSpPr txBox="true"/>
          <p:nvPr/>
        </p:nvSpPr>
        <p:spPr>
          <a:xfrm rot="0">
            <a:off x="11167744" y="7489954"/>
            <a:ext cx="6091556" cy="1768346"/>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Conversational Assistance: Most existing platforms require users to search manually, whereas our AI chatbot simplifies the process through an intuitive conversation-based approach.</a:t>
            </a:r>
          </a:p>
        </p:txBody>
      </p:sp>
      <p:grpSp>
        <p:nvGrpSpPr>
          <p:cNvPr name="Group 16" id="16"/>
          <p:cNvGrpSpPr/>
          <p:nvPr/>
        </p:nvGrpSpPr>
        <p:grpSpPr>
          <a:xfrm rot="0">
            <a:off x="10042397" y="4653737"/>
            <a:ext cx="516958" cy="118673"/>
            <a:chOff x="0" y="0"/>
            <a:chExt cx="136154" cy="31255"/>
          </a:xfrm>
        </p:grpSpPr>
        <p:sp>
          <p:nvSpPr>
            <p:cNvPr name="Freeform 17" id="17"/>
            <p:cNvSpPr/>
            <p:nvPr/>
          </p:nvSpPr>
          <p:spPr>
            <a:xfrm flipH="false" flipV="false" rot="0">
              <a:off x="0" y="0"/>
              <a:ext cx="136154" cy="31255"/>
            </a:xfrm>
            <a:custGeom>
              <a:avLst/>
              <a:gdLst/>
              <a:ahLst/>
              <a:cxnLst/>
              <a:rect r="r" b="b" t="t" l="l"/>
              <a:pathLst>
                <a:path h="31255" w="136154">
                  <a:moveTo>
                    <a:pt x="0" y="0"/>
                  </a:moveTo>
                  <a:lnTo>
                    <a:pt x="136154" y="0"/>
                  </a:lnTo>
                  <a:lnTo>
                    <a:pt x="136154" y="31255"/>
                  </a:lnTo>
                  <a:lnTo>
                    <a:pt x="0" y="31255"/>
                  </a:lnTo>
                  <a:close/>
                </a:path>
              </a:pathLst>
            </a:custGeom>
            <a:solidFill>
              <a:srgbClr val="04C99F"/>
            </a:solidFill>
          </p:spPr>
        </p:sp>
        <p:sp>
          <p:nvSpPr>
            <p:cNvPr name="TextBox 18" id="18"/>
            <p:cNvSpPr txBox="true"/>
            <p:nvPr/>
          </p:nvSpPr>
          <p:spPr>
            <a:xfrm>
              <a:off x="0" y="-28575"/>
              <a:ext cx="136154" cy="59830"/>
            </a:xfrm>
            <a:prstGeom prst="rect">
              <a:avLst/>
            </a:prstGeom>
          </p:spPr>
          <p:txBody>
            <a:bodyPr anchor="ctr" rtlCol="false" tIns="50800" lIns="50800" bIns="50800" rIns="50800"/>
            <a:lstStyle/>
            <a:p>
              <a:pPr algn="ctr">
                <a:lnSpc>
                  <a:spcPts val="2240"/>
                </a:lnSpc>
              </a:pPr>
            </a:p>
          </p:txBody>
        </p:sp>
      </p:grpSp>
      <p:sp>
        <p:nvSpPr>
          <p:cNvPr name="TextBox 19" id="19"/>
          <p:cNvSpPr txBox="true"/>
          <p:nvPr/>
        </p:nvSpPr>
        <p:spPr>
          <a:xfrm rot="0">
            <a:off x="11167744" y="4529912"/>
            <a:ext cx="6091556" cy="1768346"/>
          </a:xfrm>
          <a:prstGeom prst="rect">
            <a:avLst/>
          </a:prstGeom>
        </p:spPr>
        <p:txBody>
          <a:bodyPr anchor="t" rtlCol="false" tIns="0" lIns="0" bIns="0" rIns="0">
            <a:spAutoFit/>
          </a:bodyPr>
          <a:lstStyle/>
          <a:p>
            <a:pPr algn="l">
              <a:lnSpc>
                <a:spcPts val="2800"/>
              </a:lnSpc>
              <a:spcBef>
                <a:spcPct val="0"/>
              </a:spcBef>
            </a:pPr>
            <a:r>
              <a:rPr lang="en-US" sz="2000">
                <a:solidFill>
                  <a:srgbClr val="FFFFFF"/>
                </a:solidFill>
                <a:latin typeface="Cy Grotesk Key"/>
                <a:ea typeface="Cy Grotesk Key"/>
                <a:cs typeface="Cy Grotesk Key"/>
                <a:sym typeface="Cy Grotesk Key"/>
              </a:rPr>
              <a:t>Privacy-Focused &amp; Secure: Ensures encrypted data handling and strict compliance with government regulations, unlike some platforms that store user information insecurely.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9457461" y="9139627"/>
            <a:ext cx="7801839" cy="118673"/>
            <a:chOff x="0" y="0"/>
            <a:chExt cx="2054805" cy="31255"/>
          </a:xfrm>
        </p:grpSpPr>
        <p:sp>
          <p:nvSpPr>
            <p:cNvPr name="Freeform 4" id="4"/>
            <p:cNvSpPr/>
            <p:nvPr/>
          </p:nvSpPr>
          <p:spPr>
            <a:xfrm flipH="false" flipV="false" rot="0">
              <a:off x="0" y="0"/>
              <a:ext cx="2054805" cy="31255"/>
            </a:xfrm>
            <a:custGeom>
              <a:avLst/>
              <a:gdLst/>
              <a:ahLst/>
              <a:cxnLst/>
              <a:rect r="r" b="b" t="t" l="l"/>
              <a:pathLst>
                <a:path h="31255" w="2054805">
                  <a:moveTo>
                    <a:pt x="0" y="0"/>
                  </a:moveTo>
                  <a:lnTo>
                    <a:pt x="2054805" y="0"/>
                  </a:lnTo>
                  <a:lnTo>
                    <a:pt x="2054805" y="31255"/>
                  </a:lnTo>
                  <a:lnTo>
                    <a:pt x="0" y="31255"/>
                  </a:lnTo>
                  <a:close/>
                </a:path>
              </a:pathLst>
            </a:custGeom>
            <a:solidFill>
              <a:srgbClr val="04C99F"/>
            </a:solidFill>
          </p:spPr>
        </p:sp>
        <p:sp>
          <p:nvSpPr>
            <p:cNvPr name="TextBox 5" id="5"/>
            <p:cNvSpPr txBox="true"/>
            <p:nvPr/>
          </p:nvSpPr>
          <p:spPr>
            <a:xfrm>
              <a:off x="0" y="-28575"/>
              <a:ext cx="2054805" cy="59830"/>
            </a:xfrm>
            <a:prstGeom prst="rect">
              <a:avLst/>
            </a:prstGeom>
          </p:spPr>
          <p:txBody>
            <a:bodyPr anchor="ctr" rtlCol="false" tIns="50800" lIns="50800" bIns="50800" rIns="50800"/>
            <a:lstStyle/>
            <a:p>
              <a:pPr algn="ctr">
                <a:lnSpc>
                  <a:spcPts val="2240"/>
                </a:lnSpc>
              </a:pPr>
            </a:p>
          </p:txBody>
        </p:sp>
      </p:grpSp>
      <p:grpSp>
        <p:nvGrpSpPr>
          <p:cNvPr name="Group 6" id="6"/>
          <p:cNvGrpSpPr/>
          <p:nvPr/>
        </p:nvGrpSpPr>
        <p:grpSpPr>
          <a:xfrm rot="0">
            <a:off x="9457461" y="1028700"/>
            <a:ext cx="7801839" cy="118673"/>
            <a:chOff x="0" y="0"/>
            <a:chExt cx="2054805" cy="31255"/>
          </a:xfrm>
        </p:grpSpPr>
        <p:sp>
          <p:nvSpPr>
            <p:cNvPr name="Freeform 7" id="7"/>
            <p:cNvSpPr/>
            <p:nvPr/>
          </p:nvSpPr>
          <p:spPr>
            <a:xfrm flipH="false" flipV="false" rot="0">
              <a:off x="0" y="0"/>
              <a:ext cx="2054805" cy="31255"/>
            </a:xfrm>
            <a:custGeom>
              <a:avLst/>
              <a:gdLst/>
              <a:ahLst/>
              <a:cxnLst/>
              <a:rect r="r" b="b" t="t" l="l"/>
              <a:pathLst>
                <a:path h="31255" w="2054805">
                  <a:moveTo>
                    <a:pt x="0" y="0"/>
                  </a:moveTo>
                  <a:lnTo>
                    <a:pt x="2054805" y="0"/>
                  </a:lnTo>
                  <a:lnTo>
                    <a:pt x="2054805" y="31255"/>
                  </a:lnTo>
                  <a:lnTo>
                    <a:pt x="0" y="31255"/>
                  </a:lnTo>
                  <a:close/>
                </a:path>
              </a:pathLst>
            </a:custGeom>
            <a:solidFill>
              <a:srgbClr val="04C99F"/>
            </a:solidFill>
          </p:spPr>
        </p:sp>
        <p:sp>
          <p:nvSpPr>
            <p:cNvPr name="TextBox 8" id="8"/>
            <p:cNvSpPr txBox="true"/>
            <p:nvPr/>
          </p:nvSpPr>
          <p:spPr>
            <a:xfrm>
              <a:off x="0" y="-28575"/>
              <a:ext cx="2054805" cy="59830"/>
            </a:xfrm>
            <a:prstGeom prst="rect">
              <a:avLst/>
            </a:prstGeom>
          </p:spPr>
          <p:txBody>
            <a:bodyPr anchor="ctr" rtlCol="false" tIns="50800" lIns="50800" bIns="50800" rIns="50800"/>
            <a:lstStyle/>
            <a:p>
              <a:pPr algn="ctr">
                <a:lnSpc>
                  <a:spcPts val="2240"/>
                </a:lnSpc>
              </a:pPr>
            </a:p>
          </p:txBody>
        </p:sp>
      </p:grpSp>
      <p:sp>
        <p:nvSpPr>
          <p:cNvPr name="Freeform 9" id="9"/>
          <p:cNvSpPr/>
          <p:nvPr/>
        </p:nvSpPr>
        <p:spPr>
          <a:xfrm flipH="false" flipV="false" rot="0">
            <a:off x="1028700" y="5341621"/>
            <a:ext cx="6375235" cy="3916679"/>
          </a:xfrm>
          <a:custGeom>
            <a:avLst/>
            <a:gdLst/>
            <a:ahLst/>
            <a:cxnLst/>
            <a:rect r="r" b="b" t="t" l="l"/>
            <a:pathLst>
              <a:path h="3916679" w="6375235">
                <a:moveTo>
                  <a:pt x="0" y="0"/>
                </a:moveTo>
                <a:lnTo>
                  <a:pt x="6375235" y="0"/>
                </a:lnTo>
                <a:lnTo>
                  <a:pt x="6375235" y="3916679"/>
                </a:lnTo>
                <a:lnTo>
                  <a:pt x="0" y="3916679"/>
                </a:lnTo>
                <a:lnTo>
                  <a:pt x="0" y="0"/>
                </a:lnTo>
                <a:close/>
              </a:path>
            </a:pathLst>
          </a:custGeom>
          <a:blipFill>
            <a:blip r:embed="rId3"/>
            <a:stretch>
              <a:fillRect l="0" t="0" r="-7512" b="0"/>
            </a:stretch>
          </a:blipFill>
        </p:spPr>
      </p:sp>
      <p:sp>
        <p:nvSpPr>
          <p:cNvPr name="TextBox 10" id="10"/>
          <p:cNvSpPr txBox="true"/>
          <p:nvPr/>
        </p:nvSpPr>
        <p:spPr>
          <a:xfrm rot="0">
            <a:off x="1028700" y="3228126"/>
            <a:ext cx="6721478" cy="1143383"/>
          </a:xfrm>
          <a:prstGeom prst="rect">
            <a:avLst/>
          </a:prstGeom>
        </p:spPr>
        <p:txBody>
          <a:bodyPr anchor="t" rtlCol="false" tIns="0" lIns="0" bIns="0" rIns="0">
            <a:spAutoFit/>
          </a:bodyPr>
          <a:lstStyle/>
          <a:p>
            <a:pPr algn="l">
              <a:lnSpc>
                <a:spcPts val="8652"/>
              </a:lnSpc>
            </a:pPr>
            <a:r>
              <a:rPr lang="en-US" sz="8400" b="true">
                <a:solidFill>
                  <a:srgbClr val="04C99F"/>
                </a:solidFill>
                <a:latin typeface="Cy Grotesk Key Semi-Bold"/>
                <a:ea typeface="Cy Grotesk Key Semi-Bold"/>
                <a:cs typeface="Cy Grotesk Key Semi-Bold"/>
                <a:sym typeface="Cy Grotesk Key Semi-Bold"/>
              </a:rPr>
              <a:t>Tech Stack</a:t>
            </a:r>
          </a:p>
        </p:txBody>
      </p:sp>
      <p:sp>
        <p:nvSpPr>
          <p:cNvPr name="TextBox 11" id="11"/>
          <p:cNvSpPr txBox="true"/>
          <p:nvPr/>
        </p:nvSpPr>
        <p:spPr>
          <a:xfrm rot="0">
            <a:off x="9457461" y="2101651"/>
            <a:ext cx="7801839" cy="6017023"/>
          </a:xfrm>
          <a:prstGeom prst="rect">
            <a:avLst/>
          </a:prstGeom>
        </p:spPr>
        <p:txBody>
          <a:bodyPr anchor="t" rtlCol="false" tIns="0" lIns="0" bIns="0" rIns="0">
            <a:spAutoFit/>
          </a:bodyPr>
          <a:lstStyle/>
          <a:p>
            <a:pPr algn="ctr">
              <a:lnSpc>
                <a:spcPts val="4473"/>
              </a:lnSpc>
              <a:spcBef>
                <a:spcPct val="0"/>
              </a:spcBef>
            </a:pPr>
            <a:r>
              <a:rPr lang="en-US" b="true" sz="3195">
                <a:solidFill>
                  <a:srgbClr val="FFFFFF"/>
                </a:solidFill>
                <a:latin typeface="Cy Grotesk Key Bold"/>
                <a:ea typeface="Cy Grotesk Key Bold"/>
                <a:cs typeface="Cy Grotesk Key Bold"/>
                <a:sym typeface="Cy Grotesk Key Bold"/>
              </a:rPr>
              <a:t>Frontend:</a:t>
            </a:r>
            <a:r>
              <a:rPr lang="en-US" sz="3195">
                <a:solidFill>
                  <a:srgbClr val="FFFFFF"/>
                </a:solidFill>
                <a:latin typeface="Cy Grotesk Key"/>
                <a:ea typeface="Cy Grotesk Key"/>
                <a:cs typeface="Cy Grotesk Key"/>
                <a:sym typeface="Cy Grotesk Key"/>
              </a:rPr>
              <a:t> HTML+CSS+Javascript</a:t>
            </a:r>
          </a:p>
          <a:p>
            <a:pPr algn="ctr">
              <a:lnSpc>
                <a:spcPts val="4193"/>
              </a:lnSpc>
              <a:spcBef>
                <a:spcPct val="0"/>
              </a:spcBef>
            </a:pPr>
          </a:p>
          <a:p>
            <a:pPr algn="ctr">
              <a:lnSpc>
                <a:spcPts val="4473"/>
              </a:lnSpc>
              <a:spcBef>
                <a:spcPct val="0"/>
              </a:spcBef>
            </a:pPr>
            <a:r>
              <a:rPr lang="en-US" b="true" sz="3195">
                <a:solidFill>
                  <a:srgbClr val="FFFFFF"/>
                </a:solidFill>
                <a:latin typeface="Cy Grotesk Key Bold"/>
                <a:ea typeface="Cy Grotesk Key Bold"/>
                <a:cs typeface="Cy Grotesk Key Bold"/>
                <a:sym typeface="Cy Grotesk Key Bold"/>
              </a:rPr>
              <a:t>Backend:</a:t>
            </a:r>
            <a:r>
              <a:rPr lang="en-US" sz="3195">
                <a:solidFill>
                  <a:srgbClr val="FFFFFF"/>
                </a:solidFill>
                <a:latin typeface="Cy Grotesk Key"/>
                <a:ea typeface="Cy Grotesk Key"/>
                <a:cs typeface="Cy Grotesk Key"/>
                <a:sym typeface="Cy Grotesk Key"/>
              </a:rPr>
              <a:t> Node.js</a:t>
            </a:r>
          </a:p>
          <a:p>
            <a:pPr algn="ctr">
              <a:lnSpc>
                <a:spcPts val="4193"/>
              </a:lnSpc>
              <a:spcBef>
                <a:spcPct val="0"/>
              </a:spcBef>
            </a:pPr>
          </a:p>
          <a:p>
            <a:pPr algn="ctr">
              <a:lnSpc>
                <a:spcPts val="4473"/>
              </a:lnSpc>
              <a:spcBef>
                <a:spcPct val="0"/>
              </a:spcBef>
            </a:pPr>
            <a:r>
              <a:rPr lang="en-US" b="true" sz="3195">
                <a:solidFill>
                  <a:srgbClr val="FFFFFF"/>
                </a:solidFill>
                <a:latin typeface="Cy Grotesk Key Bold"/>
                <a:ea typeface="Cy Grotesk Key Bold"/>
                <a:cs typeface="Cy Grotesk Key Bold"/>
                <a:sym typeface="Cy Grotesk Key Bold"/>
              </a:rPr>
              <a:t>Database:</a:t>
            </a:r>
            <a:r>
              <a:rPr lang="en-US" sz="3195">
                <a:solidFill>
                  <a:srgbClr val="FFFFFF"/>
                </a:solidFill>
                <a:latin typeface="Cy Grotesk Key"/>
                <a:ea typeface="Cy Grotesk Key"/>
                <a:cs typeface="Cy Grotesk Key"/>
                <a:sym typeface="Cy Grotesk Key"/>
              </a:rPr>
              <a:t> PostgreSQL</a:t>
            </a:r>
          </a:p>
          <a:p>
            <a:pPr algn="ctr">
              <a:lnSpc>
                <a:spcPts val="4193"/>
              </a:lnSpc>
              <a:spcBef>
                <a:spcPct val="0"/>
              </a:spcBef>
            </a:pPr>
          </a:p>
          <a:p>
            <a:pPr algn="ctr">
              <a:lnSpc>
                <a:spcPts val="4473"/>
              </a:lnSpc>
              <a:spcBef>
                <a:spcPct val="0"/>
              </a:spcBef>
            </a:pPr>
            <a:r>
              <a:rPr lang="en-US" b="true" sz="3195">
                <a:solidFill>
                  <a:srgbClr val="FFFFFF"/>
                </a:solidFill>
                <a:latin typeface="Cy Grotesk Key Bold"/>
                <a:ea typeface="Cy Grotesk Key Bold"/>
                <a:cs typeface="Cy Grotesk Key Bold"/>
                <a:sym typeface="Cy Grotesk Key Bold"/>
              </a:rPr>
              <a:t>AI &amp; ML:</a:t>
            </a:r>
            <a:r>
              <a:rPr lang="en-US" sz="3195">
                <a:solidFill>
                  <a:srgbClr val="FFFFFF"/>
                </a:solidFill>
                <a:latin typeface="Cy Grotesk Key"/>
                <a:ea typeface="Cy Grotesk Key"/>
                <a:cs typeface="Cy Grotesk Key"/>
                <a:sym typeface="Cy Grotesk Key"/>
              </a:rPr>
              <a:t> OpenAI GPT-4 / Google BERT for NLP processing, Scikit-learn for eligibility classification and Tensorflow</a:t>
            </a:r>
          </a:p>
          <a:p>
            <a:pPr algn="ctr">
              <a:lnSpc>
                <a:spcPts val="4193"/>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028700"/>
            <a:ext cx="321013" cy="321013"/>
          </a:xfrm>
          <a:custGeom>
            <a:avLst/>
            <a:gdLst/>
            <a:ahLst/>
            <a:cxnLst/>
            <a:rect r="r" b="b" t="t" l="l"/>
            <a:pathLst>
              <a:path h="321013" w="321013">
                <a:moveTo>
                  <a:pt x="0" y="0"/>
                </a:moveTo>
                <a:lnTo>
                  <a:pt x="321013" y="0"/>
                </a:lnTo>
                <a:lnTo>
                  <a:pt x="321013" y="321013"/>
                </a:lnTo>
                <a:lnTo>
                  <a:pt x="0" y="32101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28700" y="9139627"/>
            <a:ext cx="16230600" cy="118673"/>
            <a:chOff x="0" y="0"/>
            <a:chExt cx="4274726" cy="31255"/>
          </a:xfrm>
        </p:grpSpPr>
        <p:sp>
          <p:nvSpPr>
            <p:cNvPr name="Freeform 5" id="5"/>
            <p:cNvSpPr/>
            <p:nvPr/>
          </p:nvSpPr>
          <p:spPr>
            <a:xfrm flipH="false" flipV="false" rot="0">
              <a:off x="0" y="0"/>
              <a:ext cx="4274726" cy="31255"/>
            </a:xfrm>
            <a:custGeom>
              <a:avLst/>
              <a:gdLst/>
              <a:ahLst/>
              <a:cxnLst/>
              <a:rect r="r" b="b" t="t" l="l"/>
              <a:pathLst>
                <a:path h="31255" w="4274726">
                  <a:moveTo>
                    <a:pt x="0" y="0"/>
                  </a:moveTo>
                  <a:lnTo>
                    <a:pt x="4274726" y="0"/>
                  </a:lnTo>
                  <a:lnTo>
                    <a:pt x="4274726" y="31255"/>
                  </a:lnTo>
                  <a:lnTo>
                    <a:pt x="0" y="31255"/>
                  </a:lnTo>
                  <a:close/>
                </a:path>
              </a:pathLst>
            </a:custGeom>
            <a:solidFill>
              <a:srgbClr val="04C99F"/>
            </a:solidFill>
          </p:spPr>
        </p:sp>
        <p:sp>
          <p:nvSpPr>
            <p:cNvPr name="TextBox 6" id="6"/>
            <p:cNvSpPr txBox="true"/>
            <p:nvPr/>
          </p:nvSpPr>
          <p:spPr>
            <a:xfrm>
              <a:off x="0" y="-28575"/>
              <a:ext cx="4274726" cy="59830"/>
            </a:xfrm>
            <a:prstGeom prst="rect">
              <a:avLst/>
            </a:prstGeom>
          </p:spPr>
          <p:txBody>
            <a:bodyPr anchor="ctr" rtlCol="false" tIns="50800" lIns="50800" bIns="50800" rIns="50800"/>
            <a:lstStyle/>
            <a:p>
              <a:pPr algn="ctr">
                <a:lnSpc>
                  <a:spcPts val="2240"/>
                </a:lnSpc>
              </a:pPr>
            </a:p>
          </p:txBody>
        </p:sp>
      </p:grpSp>
      <p:grpSp>
        <p:nvGrpSpPr>
          <p:cNvPr name="Group 7" id="7"/>
          <p:cNvGrpSpPr/>
          <p:nvPr/>
        </p:nvGrpSpPr>
        <p:grpSpPr>
          <a:xfrm rot="0">
            <a:off x="1028700" y="2691045"/>
            <a:ext cx="7951346" cy="6448582"/>
            <a:chOff x="0" y="0"/>
            <a:chExt cx="1231872" cy="999054"/>
          </a:xfrm>
        </p:grpSpPr>
        <p:sp>
          <p:nvSpPr>
            <p:cNvPr name="Freeform 8" id="8"/>
            <p:cNvSpPr/>
            <p:nvPr/>
          </p:nvSpPr>
          <p:spPr>
            <a:xfrm flipH="false" flipV="false" rot="0">
              <a:off x="0" y="0"/>
              <a:ext cx="1231872" cy="999054"/>
            </a:xfrm>
            <a:custGeom>
              <a:avLst/>
              <a:gdLst/>
              <a:ahLst/>
              <a:cxnLst/>
              <a:rect r="r" b="b" t="t" l="l"/>
              <a:pathLst>
                <a:path h="999054" w="1231872">
                  <a:moveTo>
                    <a:pt x="0" y="0"/>
                  </a:moveTo>
                  <a:lnTo>
                    <a:pt x="1231872" y="0"/>
                  </a:lnTo>
                  <a:lnTo>
                    <a:pt x="1231872" y="999054"/>
                  </a:lnTo>
                  <a:lnTo>
                    <a:pt x="0" y="999054"/>
                  </a:lnTo>
                  <a:close/>
                </a:path>
              </a:pathLst>
            </a:custGeom>
            <a:blipFill>
              <a:blip r:embed="rId5"/>
              <a:stretch>
                <a:fillRect l="-6896" t="0" r="-37282" b="0"/>
              </a:stretch>
            </a:blipFill>
          </p:spPr>
        </p:sp>
      </p:grpSp>
      <p:sp>
        <p:nvSpPr>
          <p:cNvPr name="TextBox 9" id="9"/>
          <p:cNvSpPr txBox="true"/>
          <p:nvPr/>
        </p:nvSpPr>
        <p:spPr>
          <a:xfrm rot="0">
            <a:off x="10872192" y="4553804"/>
            <a:ext cx="6387108" cy="1143383"/>
          </a:xfrm>
          <a:prstGeom prst="rect">
            <a:avLst/>
          </a:prstGeom>
        </p:spPr>
        <p:txBody>
          <a:bodyPr anchor="t" rtlCol="false" tIns="0" lIns="0" bIns="0" rIns="0">
            <a:spAutoFit/>
          </a:bodyPr>
          <a:lstStyle/>
          <a:p>
            <a:pPr algn="l">
              <a:lnSpc>
                <a:spcPts val="8652"/>
              </a:lnSpc>
            </a:pPr>
            <a:r>
              <a:rPr lang="en-US" sz="8400" b="true">
                <a:solidFill>
                  <a:srgbClr val="04C99F"/>
                </a:solidFill>
                <a:latin typeface="Cy Grotesk Key Semi-Bold"/>
                <a:ea typeface="Cy Grotesk Key Semi-Bold"/>
                <a:cs typeface="Cy Grotesk Key Semi-Bold"/>
                <a:sym typeface="Cy Grotesk Key Semi-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DAGe-p4tvQE</dc:identifier>
  <dcterms:modified xsi:type="dcterms:W3CDTF">2011-08-01T06:04:30Z</dcterms:modified>
  <cp:revision>1</cp:revision>
  <dc:title>Artificial Intelligence.</dc:title>
</cp:coreProperties>
</file>

<file path=docProps/thumbnail.jpeg>
</file>